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269" r:id="rId1"/>
  </p:sldMasterIdLst>
  <p:notesMasterIdLst>
    <p:notesMasterId r:id="rId3"/>
  </p:notesMasterIdLst>
  <p:handoutMasterIdLst>
    <p:handoutMasterId r:id="rId4"/>
  </p:handoutMasterIdLst>
  <p:sldIdLst>
    <p:sldId id="447" r:id="rId2"/>
  </p:sldIdLst>
  <p:sldSz cx="30279975" cy="42808525"/>
  <p:notesSz cx="7099300" cy="10234613"/>
  <p:defaultTextStyle>
    <a:defPPr>
      <a:defRPr lang="fr-FR"/>
    </a:defPPr>
    <a:lvl1pPr algn="l" rtl="0" eaLnBrk="0" fontAlgn="base" hangingPunct="0">
      <a:spcBef>
        <a:spcPct val="0"/>
      </a:spcBef>
      <a:spcAft>
        <a:spcPct val="0"/>
      </a:spcAft>
      <a:defRPr sz="11000" b="1" kern="1200">
        <a:solidFill>
          <a:schemeClr val="tx1"/>
        </a:solidFill>
        <a:latin typeface="Times New Roman" pitchFamily="18" charset="0"/>
        <a:ea typeface="+mn-ea"/>
        <a:cs typeface="+mn-cs"/>
      </a:defRPr>
    </a:lvl1pPr>
    <a:lvl2pPr marL="2087563" indent="-1630363" algn="l" rtl="0" eaLnBrk="0" fontAlgn="base" hangingPunct="0">
      <a:spcBef>
        <a:spcPct val="0"/>
      </a:spcBef>
      <a:spcAft>
        <a:spcPct val="0"/>
      </a:spcAft>
      <a:defRPr sz="11000" b="1" kern="1200">
        <a:solidFill>
          <a:schemeClr val="tx1"/>
        </a:solidFill>
        <a:latin typeface="Times New Roman" pitchFamily="18" charset="0"/>
        <a:ea typeface="+mn-ea"/>
        <a:cs typeface="+mn-cs"/>
      </a:defRPr>
    </a:lvl2pPr>
    <a:lvl3pPr marL="4175125" indent="-3260725" algn="l" rtl="0" eaLnBrk="0" fontAlgn="base" hangingPunct="0">
      <a:spcBef>
        <a:spcPct val="0"/>
      </a:spcBef>
      <a:spcAft>
        <a:spcPct val="0"/>
      </a:spcAft>
      <a:defRPr sz="11000" b="1" kern="1200">
        <a:solidFill>
          <a:schemeClr val="tx1"/>
        </a:solidFill>
        <a:latin typeface="Times New Roman" pitchFamily="18" charset="0"/>
        <a:ea typeface="+mn-ea"/>
        <a:cs typeface="+mn-cs"/>
      </a:defRPr>
    </a:lvl3pPr>
    <a:lvl4pPr marL="6264275" indent="-4892675" algn="l" rtl="0" eaLnBrk="0" fontAlgn="base" hangingPunct="0">
      <a:spcBef>
        <a:spcPct val="0"/>
      </a:spcBef>
      <a:spcAft>
        <a:spcPct val="0"/>
      </a:spcAft>
      <a:defRPr sz="11000" b="1" kern="1200">
        <a:solidFill>
          <a:schemeClr val="tx1"/>
        </a:solidFill>
        <a:latin typeface="Times New Roman" pitchFamily="18" charset="0"/>
        <a:ea typeface="+mn-ea"/>
        <a:cs typeface="+mn-cs"/>
      </a:defRPr>
    </a:lvl4pPr>
    <a:lvl5pPr marL="8351838" indent="-6523038" algn="l" rtl="0" eaLnBrk="0" fontAlgn="base" hangingPunct="0">
      <a:spcBef>
        <a:spcPct val="0"/>
      </a:spcBef>
      <a:spcAft>
        <a:spcPct val="0"/>
      </a:spcAft>
      <a:defRPr sz="11000" b="1" kern="1200">
        <a:solidFill>
          <a:schemeClr val="tx1"/>
        </a:solidFill>
        <a:latin typeface="Times New Roman" pitchFamily="18" charset="0"/>
        <a:ea typeface="+mn-ea"/>
        <a:cs typeface="+mn-cs"/>
      </a:defRPr>
    </a:lvl5pPr>
    <a:lvl6pPr marL="2286000" algn="l" defTabSz="914400" rtl="0" eaLnBrk="1" latinLnBrk="0" hangingPunct="1">
      <a:defRPr sz="11000" b="1" kern="1200">
        <a:solidFill>
          <a:schemeClr val="tx1"/>
        </a:solidFill>
        <a:latin typeface="Times New Roman" pitchFamily="18" charset="0"/>
        <a:ea typeface="+mn-ea"/>
        <a:cs typeface="+mn-cs"/>
      </a:defRPr>
    </a:lvl6pPr>
    <a:lvl7pPr marL="2743200" algn="l" defTabSz="914400" rtl="0" eaLnBrk="1" latinLnBrk="0" hangingPunct="1">
      <a:defRPr sz="11000" b="1" kern="1200">
        <a:solidFill>
          <a:schemeClr val="tx1"/>
        </a:solidFill>
        <a:latin typeface="Times New Roman" pitchFamily="18" charset="0"/>
        <a:ea typeface="+mn-ea"/>
        <a:cs typeface="+mn-cs"/>
      </a:defRPr>
    </a:lvl7pPr>
    <a:lvl8pPr marL="3200400" algn="l" defTabSz="914400" rtl="0" eaLnBrk="1" latinLnBrk="0" hangingPunct="1">
      <a:defRPr sz="11000" b="1" kern="1200">
        <a:solidFill>
          <a:schemeClr val="tx1"/>
        </a:solidFill>
        <a:latin typeface="Times New Roman" pitchFamily="18" charset="0"/>
        <a:ea typeface="+mn-ea"/>
        <a:cs typeface="+mn-cs"/>
      </a:defRPr>
    </a:lvl8pPr>
    <a:lvl9pPr marL="3657600" algn="l" defTabSz="914400" rtl="0" eaLnBrk="1" latinLnBrk="0" hangingPunct="1">
      <a:defRPr sz="11000" b="1"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15:clr>
            <a:srgbClr val="A4A3A4"/>
          </p15:clr>
        </p15:guide>
        <p15:guide id="2" pos="9533">
          <p15:clr>
            <a:srgbClr val="A4A3A4"/>
          </p15:clr>
        </p15:guide>
      </p15:sldGuideLst>
    </p:ext>
    <p:ext uri="{2D200454-40CA-4A62-9FC3-DE9A4176ACB9}">
      <p15:notesGuideLst xmlns:p15="http://schemas.microsoft.com/office/powerpoint/2012/main" xmlns="">
        <p15:guide id="1" orient="horz" pos="3156">
          <p15:clr>
            <a:srgbClr val="A4A3A4"/>
          </p15:clr>
        </p15:guide>
        <p15:guide id="2" pos="216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1650F4"/>
    <a:srgbClr val="21E6FB"/>
    <a:srgbClr val="FBABF9"/>
    <a:srgbClr val="004CF4"/>
    <a:srgbClr val="DC0AD7"/>
    <a:srgbClr val="FFCC00"/>
    <a:srgbClr val="0000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النمط المتوسط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01" autoAdjust="0"/>
    <p:restoredTop sz="99462" autoAdjust="0"/>
  </p:normalViewPr>
  <p:slideViewPr>
    <p:cSldViewPr snapToGrid="0">
      <p:cViewPr>
        <p:scale>
          <a:sx n="42" d="100"/>
          <a:sy n="42" d="100"/>
        </p:scale>
        <p:origin x="-78" y="6924"/>
      </p:cViewPr>
      <p:guideLst>
        <p:guide orient="horz"/>
        <p:guide pos="953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25" d="100"/>
          <a:sy n="25" d="100"/>
        </p:scale>
        <p:origin x="-1260" y="-78"/>
      </p:cViewPr>
      <p:guideLst>
        <p:guide orient="horz" pos="3224"/>
        <p:guide pos="223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9378" name="Rectangle 2"/>
          <p:cNvSpPr>
            <a:spLocks noGrp="1" noChangeArrowheads="1"/>
          </p:cNvSpPr>
          <p:nvPr>
            <p:ph type="hdr" sz="quarter"/>
          </p:nvPr>
        </p:nvSpPr>
        <p:spPr bwMode="auto">
          <a:xfrm>
            <a:off x="0" y="0"/>
            <a:ext cx="3075981" cy="512379"/>
          </a:xfrm>
          <a:prstGeom prst="rect">
            <a:avLst/>
          </a:prstGeom>
          <a:noFill/>
          <a:ln w="9525">
            <a:noFill/>
            <a:miter lim="800000"/>
            <a:headEnd/>
            <a:tailEnd/>
          </a:ln>
          <a:effectLst/>
        </p:spPr>
        <p:txBody>
          <a:bodyPr vert="horz" wrap="square" lIns="99041" tIns="49521" rIns="99041" bIns="49521" numCol="1" anchor="t" anchorCtr="0" compatLnSpc="1">
            <a:prstTxWarp prst="textNoShape">
              <a:avLst/>
            </a:prstTxWarp>
          </a:bodyPr>
          <a:lstStyle>
            <a:lvl1pPr defTabSz="991054">
              <a:defRPr sz="1300"/>
            </a:lvl1pPr>
          </a:lstStyle>
          <a:p>
            <a:pPr>
              <a:defRPr/>
            </a:pPr>
            <a:endParaRPr lang="fr-FR" dirty="0"/>
          </a:p>
        </p:txBody>
      </p:sp>
      <p:sp>
        <p:nvSpPr>
          <p:cNvPr id="229379" name="Rectangle 3"/>
          <p:cNvSpPr>
            <a:spLocks noGrp="1" noChangeArrowheads="1"/>
          </p:cNvSpPr>
          <p:nvPr>
            <p:ph type="dt" sz="quarter" idx="1"/>
          </p:nvPr>
        </p:nvSpPr>
        <p:spPr bwMode="auto">
          <a:xfrm>
            <a:off x="4023319" y="0"/>
            <a:ext cx="3075981" cy="512379"/>
          </a:xfrm>
          <a:prstGeom prst="rect">
            <a:avLst/>
          </a:prstGeom>
          <a:noFill/>
          <a:ln w="9525">
            <a:noFill/>
            <a:miter lim="800000"/>
            <a:headEnd/>
            <a:tailEnd/>
          </a:ln>
          <a:effectLst/>
        </p:spPr>
        <p:txBody>
          <a:bodyPr vert="horz" wrap="square" lIns="99041" tIns="49521" rIns="99041" bIns="49521" numCol="1" anchor="t" anchorCtr="0" compatLnSpc="1">
            <a:prstTxWarp prst="textNoShape">
              <a:avLst/>
            </a:prstTxWarp>
          </a:bodyPr>
          <a:lstStyle>
            <a:lvl1pPr algn="r" defTabSz="991054">
              <a:defRPr sz="1300"/>
            </a:lvl1pPr>
          </a:lstStyle>
          <a:p>
            <a:pPr>
              <a:defRPr/>
            </a:pPr>
            <a:endParaRPr lang="fr-FR" dirty="0"/>
          </a:p>
        </p:txBody>
      </p:sp>
      <p:sp>
        <p:nvSpPr>
          <p:cNvPr id="229380" name="Rectangle 4"/>
          <p:cNvSpPr>
            <a:spLocks noGrp="1" noChangeArrowheads="1"/>
          </p:cNvSpPr>
          <p:nvPr>
            <p:ph type="ftr" sz="quarter" idx="2"/>
          </p:nvPr>
        </p:nvSpPr>
        <p:spPr bwMode="auto">
          <a:xfrm>
            <a:off x="0" y="9722234"/>
            <a:ext cx="3075981" cy="512379"/>
          </a:xfrm>
          <a:prstGeom prst="rect">
            <a:avLst/>
          </a:prstGeom>
          <a:noFill/>
          <a:ln w="9525">
            <a:noFill/>
            <a:miter lim="800000"/>
            <a:headEnd/>
            <a:tailEnd/>
          </a:ln>
          <a:effectLst/>
        </p:spPr>
        <p:txBody>
          <a:bodyPr vert="horz" wrap="square" lIns="99041" tIns="49521" rIns="99041" bIns="49521" numCol="1" anchor="b" anchorCtr="0" compatLnSpc="1">
            <a:prstTxWarp prst="textNoShape">
              <a:avLst/>
            </a:prstTxWarp>
          </a:bodyPr>
          <a:lstStyle>
            <a:lvl1pPr defTabSz="991054">
              <a:defRPr sz="1300"/>
            </a:lvl1pPr>
          </a:lstStyle>
          <a:p>
            <a:pPr>
              <a:defRPr/>
            </a:pPr>
            <a:endParaRPr lang="fr-FR" dirty="0"/>
          </a:p>
        </p:txBody>
      </p:sp>
      <p:sp>
        <p:nvSpPr>
          <p:cNvPr id="229381" name="Rectangle 5"/>
          <p:cNvSpPr>
            <a:spLocks noGrp="1" noChangeArrowheads="1"/>
          </p:cNvSpPr>
          <p:nvPr>
            <p:ph type="sldNum" sz="quarter" idx="3"/>
          </p:nvPr>
        </p:nvSpPr>
        <p:spPr bwMode="auto">
          <a:xfrm>
            <a:off x="4023319" y="9722234"/>
            <a:ext cx="3075981" cy="512379"/>
          </a:xfrm>
          <a:prstGeom prst="rect">
            <a:avLst/>
          </a:prstGeom>
          <a:noFill/>
          <a:ln w="9525">
            <a:noFill/>
            <a:miter lim="800000"/>
            <a:headEnd/>
            <a:tailEnd/>
          </a:ln>
          <a:effectLst/>
        </p:spPr>
        <p:txBody>
          <a:bodyPr vert="horz" wrap="square" lIns="99041" tIns="49521" rIns="99041" bIns="49521" numCol="1" anchor="b" anchorCtr="0" compatLnSpc="1">
            <a:prstTxWarp prst="textNoShape">
              <a:avLst/>
            </a:prstTxWarp>
          </a:bodyPr>
          <a:lstStyle>
            <a:lvl1pPr algn="r" defTabSz="991054">
              <a:defRPr sz="1300"/>
            </a:lvl1pPr>
          </a:lstStyle>
          <a:p>
            <a:pPr>
              <a:defRPr/>
            </a:pPr>
            <a:fld id="{219A8CBD-23DD-4B5B-A2C0-486D7DFC67B7}" type="slidenum">
              <a:rPr lang="fr-FR"/>
              <a:pPr>
                <a:defRPr/>
              </a:pPr>
              <a:t>‹N°›</a:t>
            </a:fld>
            <a:endParaRPr lang="fr-FR" dirty="0"/>
          </a:p>
        </p:txBody>
      </p:sp>
    </p:spTree>
    <p:extLst>
      <p:ext uri="{BB962C8B-B14F-4D97-AF65-F5344CB8AC3E}">
        <p14:creationId xmlns:p14="http://schemas.microsoft.com/office/powerpoint/2010/main" val="34402841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3075981" cy="512379"/>
          </a:xfrm>
          <a:prstGeom prst="rect">
            <a:avLst/>
          </a:prstGeom>
          <a:noFill/>
          <a:ln w="9525">
            <a:noFill/>
            <a:miter lim="800000"/>
            <a:headEnd/>
            <a:tailEnd/>
          </a:ln>
          <a:effectLst/>
        </p:spPr>
        <p:txBody>
          <a:bodyPr vert="horz" wrap="square" lIns="99041" tIns="49521" rIns="99041" bIns="49521" numCol="1" anchor="t" anchorCtr="0" compatLnSpc="1">
            <a:prstTxWarp prst="textNoShape">
              <a:avLst/>
            </a:prstTxWarp>
          </a:bodyPr>
          <a:lstStyle>
            <a:lvl1pPr defTabSz="991054">
              <a:defRPr sz="1300" b="0"/>
            </a:lvl1pPr>
          </a:lstStyle>
          <a:p>
            <a:pPr>
              <a:defRPr/>
            </a:pPr>
            <a:endParaRPr lang="fr-FR" dirty="0"/>
          </a:p>
        </p:txBody>
      </p:sp>
      <p:sp>
        <p:nvSpPr>
          <p:cNvPr id="67587" name="Rectangle 3"/>
          <p:cNvSpPr>
            <a:spLocks noGrp="1" noChangeArrowheads="1"/>
          </p:cNvSpPr>
          <p:nvPr>
            <p:ph type="dt" idx="1"/>
          </p:nvPr>
        </p:nvSpPr>
        <p:spPr bwMode="auto">
          <a:xfrm>
            <a:off x="4023319" y="0"/>
            <a:ext cx="3075981" cy="512379"/>
          </a:xfrm>
          <a:prstGeom prst="rect">
            <a:avLst/>
          </a:prstGeom>
          <a:noFill/>
          <a:ln w="9525">
            <a:noFill/>
            <a:miter lim="800000"/>
            <a:headEnd/>
            <a:tailEnd/>
          </a:ln>
          <a:effectLst/>
        </p:spPr>
        <p:txBody>
          <a:bodyPr vert="horz" wrap="square" lIns="99041" tIns="49521" rIns="99041" bIns="49521" numCol="1" anchor="t" anchorCtr="0" compatLnSpc="1">
            <a:prstTxWarp prst="textNoShape">
              <a:avLst/>
            </a:prstTxWarp>
          </a:bodyPr>
          <a:lstStyle>
            <a:lvl1pPr algn="r" defTabSz="991054">
              <a:defRPr sz="1300" b="0"/>
            </a:lvl1pPr>
          </a:lstStyle>
          <a:p>
            <a:pPr>
              <a:defRPr/>
            </a:pPr>
            <a:endParaRPr lang="fr-FR" dirty="0"/>
          </a:p>
        </p:txBody>
      </p:sp>
      <p:sp>
        <p:nvSpPr>
          <p:cNvPr id="4100" name="Rectangle 4"/>
          <p:cNvSpPr>
            <a:spLocks noGrp="1" noRot="1" noChangeAspect="1" noChangeArrowheads="1" noTextEdit="1"/>
          </p:cNvSpPr>
          <p:nvPr>
            <p:ph type="sldImg" idx="2"/>
          </p:nvPr>
        </p:nvSpPr>
        <p:spPr bwMode="auto">
          <a:xfrm>
            <a:off x="2192338" y="766763"/>
            <a:ext cx="2716212" cy="3838575"/>
          </a:xfrm>
          <a:prstGeom prst="rect">
            <a:avLst/>
          </a:prstGeom>
          <a:noFill/>
          <a:ln w="9525">
            <a:solidFill>
              <a:srgbClr val="000000"/>
            </a:solidFill>
            <a:miter lim="800000"/>
            <a:headEnd/>
            <a:tailEnd/>
          </a:ln>
        </p:spPr>
      </p:sp>
      <p:sp>
        <p:nvSpPr>
          <p:cNvPr id="67589" name="Rectangle 5"/>
          <p:cNvSpPr>
            <a:spLocks noGrp="1" noChangeArrowheads="1"/>
          </p:cNvSpPr>
          <p:nvPr>
            <p:ph type="body" sz="quarter" idx="3"/>
          </p:nvPr>
        </p:nvSpPr>
        <p:spPr bwMode="auto">
          <a:xfrm>
            <a:off x="947338" y="4861117"/>
            <a:ext cx="5204625" cy="4606549"/>
          </a:xfrm>
          <a:prstGeom prst="rect">
            <a:avLst/>
          </a:prstGeom>
          <a:noFill/>
          <a:ln w="9525">
            <a:noFill/>
            <a:miter lim="800000"/>
            <a:headEnd/>
            <a:tailEnd/>
          </a:ln>
          <a:effectLst/>
        </p:spPr>
        <p:txBody>
          <a:bodyPr vert="horz" wrap="square" lIns="99041" tIns="49521" rIns="99041" bIns="49521"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7590" name="Rectangle 6"/>
          <p:cNvSpPr>
            <a:spLocks noGrp="1" noChangeArrowheads="1"/>
          </p:cNvSpPr>
          <p:nvPr>
            <p:ph type="ftr" sz="quarter" idx="4"/>
          </p:nvPr>
        </p:nvSpPr>
        <p:spPr bwMode="auto">
          <a:xfrm>
            <a:off x="0" y="9722234"/>
            <a:ext cx="3075981" cy="512379"/>
          </a:xfrm>
          <a:prstGeom prst="rect">
            <a:avLst/>
          </a:prstGeom>
          <a:noFill/>
          <a:ln w="9525">
            <a:noFill/>
            <a:miter lim="800000"/>
            <a:headEnd/>
            <a:tailEnd/>
          </a:ln>
          <a:effectLst/>
        </p:spPr>
        <p:txBody>
          <a:bodyPr vert="horz" wrap="square" lIns="99041" tIns="49521" rIns="99041" bIns="49521" numCol="1" anchor="b" anchorCtr="0" compatLnSpc="1">
            <a:prstTxWarp prst="textNoShape">
              <a:avLst/>
            </a:prstTxWarp>
          </a:bodyPr>
          <a:lstStyle>
            <a:lvl1pPr defTabSz="991054">
              <a:defRPr sz="1300" b="0"/>
            </a:lvl1pPr>
          </a:lstStyle>
          <a:p>
            <a:pPr>
              <a:defRPr/>
            </a:pPr>
            <a:endParaRPr lang="fr-FR" dirty="0"/>
          </a:p>
        </p:txBody>
      </p:sp>
      <p:sp>
        <p:nvSpPr>
          <p:cNvPr id="67591" name="Rectangle 7"/>
          <p:cNvSpPr>
            <a:spLocks noGrp="1" noChangeArrowheads="1"/>
          </p:cNvSpPr>
          <p:nvPr>
            <p:ph type="sldNum" sz="quarter" idx="5"/>
          </p:nvPr>
        </p:nvSpPr>
        <p:spPr bwMode="auto">
          <a:xfrm>
            <a:off x="4023319" y="9722234"/>
            <a:ext cx="3075981" cy="512379"/>
          </a:xfrm>
          <a:prstGeom prst="rect">
            <a:avLst/>
          </a:prstGeom>
          <a:noFill/>
          <a:ln w="9525">
            <a:noFill/>
            <a:miter lim="800000"/>
            <a:headEnd/>
            <a:tailEnd/>
          </a:ln>
          <a:effectLst/>
        </p:spPr>
        <p:txBody>
          <a:bodyPr vert="horz" wrap="square" lIns="99041" tIns="49521" rIns="99041" bIns="49521" numCol="1" anchor="b" anchorCtr="0" compatLnSpc="1">
            <a:prstTxWarp prst="textNoShape">
              <a:avLst/>
            </a:prstTxWarp>
          </a:bodyPr>
          <a:lstStyle>
            <a:lvl1pPr algn="r" defTabSz="991054">
              <a:defRPr sz="1300" b="0"/>
            </a:lvl1pPr>
          </a:lstStyle>
          <a:p>
            <a:pPr>
              <a:defRPr/>
            </a:pPr>
            <a:fld id="{2330DE6B-7429-4281-9DBB-4FF7DB417209}" type="slidenum">
              <a:rPr lang="fr-FR"/>
              <a:pPr>
                <a:defRPr/>
              </a:pPr>
              <a:t>‹N°›</a:t>
            </a:fld>
            <a:endParaRPr lang="fr-FR" dirty="0"/>
          </a:p>
        </p:txBody>
      </p:sp>
    </p:spTree>
    <p:extLst>
      <p:ext uri="{BB962C8B-B14F-4D97-AF65-F5344CB8AC3E}">
        <p14:creationId xmlns:p14="http://schemas.microsoft.com/office/powerpoint/2010/main" val="18793006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5500" kern="1200">
        <a:solidFill>
          <a:schemeClr val="tx1"/>
        </a:solidFill>
        <a:latin typeface="Times New Roman" pitchFamily="18" charset="0"/>
        <a:ea typeface="+mn-ea"/>
        <a:cs typeface="+mn-cs"/>
      </a:defRPr>
    </a:lvl1pPr>
    <a:lvl2pPr marL="2087563" algn="l" rtl="0" eaLnBrk="0" fontAlgn="base" hangingPunct="0">
      <a:spcBef>
        <a:spcPct val="30000"/>
      </a:spcBef>
      <a:spcAft>
        <a:spcPct val="0"/>
      </a:spcAft>
      <a:defRPr sz="5500" kern="1200">
        <a:solidFill>
          <a:schemeClr val="tx1"/>
        </a:solidFill>
        <a:latin typeface="Times New Roman" pitchFamily="18" charset="0"/>
        <a:ea typeface="+mn-ea"/>
        <a:cs typeface="+mn-cs"/>
      </a:defRPr>
    </a:lvl2pPr>
    <a:lvl3pPr marL="4175125" algn="l" rtl="0" eaLnBrk="0" fontAlgn="base" hangingPunct="0">
      <a:spcBef>
        <a:spcPct val="30000"/>
      </a:spcBef>
      <a:spcAft>
        <a:spcPct val="0"/>
      </a:spcAft>
      <a:defRPr sz="5500" kern="1200">
        <a:solidFill>
          <a:schemeClr val="tx1"/>
        </a:solidFill>
        <a:latin typeface="Times New Roman" pitchFamily="18" charset="0"/>
        <a:ea typeface="+mn-ea"/>
        <a:cs typeface="+mn-cs"/>
      </a:defRPr>
    </a:lvl3pPr>
    <a:lvl4pPr marL="6264275" algn="l" rtl="0" eaLnBrk="0" fontAlgn="base" hangingPunct="0">
      <a:spcBef>
        <a:spcPct val="30000"/>
      </a:spcBef>
      <a:spcAft>
        <a:spcPct val="0"/>
      </a:spcAft>
      <a:defRPr sz="5500" kern="1200">
        <a:solidFill>
          <a:schemeClr val="tx1"/>
        </a:solidFill>
        <a:latin typeface="Times New Roman" pitchFamily="18" charset="0"/>
        <a:ea typeface="+mn-ea"/>
        <a:cs typeface="+mn-cs"/>
      </a:defRPr>
    </a:lvl4pPr>
    <a:lvl5pPr marL="8351838" algn="l" rtl="0" eaLnBrk="0" fontAlgn="base" hangingPunct="0">
      <a:spcBef>
        <a:spcPct val="30000"/>
      </a:spcBef>
      <a:spcAft>
        <a:spcPct val="0"/>
      </a:spcAft>
      <a:defRPr sz="5500" kern="1200">
        <a:solidFill>
          <a:schemeClr val="tx1"/>
        </a:solidFill>
        <a:latin typeface="Times New Roman" pitchFamily="18" charset="0"/>
        <a:ea typeface="+mn-ea"/>
        <a:cs typeface="+mn-cs"/>
      </a:defRPr>
    </a:lvl5pPr>
    <a:lvl6pPr marL="10441076" algn="l" defTabSz="4176431" rtl="0" eaLnBrk="1" latinLnBrk="0" hangingPunct="1">
      <a:defRPr sz="5500" kern="1200">
        <a:solidFill>
          <a:schemeClr val="tx1"/>
        </a:solidFill>
        <a:latin typeface="+mn-lt"/>
        <a:ea typeface="+mn-ea"/>
        <a:cs typeface="+mn-cs"/>
      </a:defRPr>
    </a:lvl6pPr>
    <a:lvl7pPr marL="12529292" algn="l" defTabSz="4176431" rtl="0" eaLnBrk="1" latinLnBrk="0" hangingPunct="1">
      <a:defRPr sz="5500" kern="1200">
        <a:solidFill>
          <a:schemeClr val="tx1"/>
        </a:solidFill>
        <a:latin typeface="+mn-lt"/>
        <a:ea typeface="+mn-ea"/>
        <a:cs typeface="+mn-cs"/>
      </a:defRPr>
    </a:lvl7pPr>
    <a:lvl8pPr marL="14617507" algn="l" defTabSz="4176431" rtl="0" eaLnBrk="1" latinLnBrk="0" hangingPunct="1">
      <a:defRPr sz="5500" kern="1200">
        <a:solidFill>
          <a:schemeClr val="tx1"/>
        </a:solidFill>
        <a:latin typeface="+mn-lt"/>
        <a:ea typeface="+mn-ea"/>
        <a:cs typeface="+mn-cs"/>
      </a:defRPr>
    </a:lvl8pPr>
    <a:lvl9pPr marL="16705722" algn="l" defTabSz="4176431" rtl="0" eaLnBrk="1" latinLnBrk="0" hangingPunct="1">
      <a:defRPr sz="55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1766332" y="8561705"/>
            <a:ext cx="26000405" cy="11415607"/>
          </a:xfrm>
          <a:ln>
            <a:noFill/>
          </a:ln>
        </p:spPr>
        <p:txBody>
          <a:bodyPr vert="horz" tIns="0" rIns="83529"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1766332" y="20152940"/>
            <a:ext cx="26010499" cy="10939956"/>
          </a:xfrm>
        </p:spPr>
        <p:txBody>
          <a:bodyPr lIns="0" rIns="83529"/>
          <a:lstStyle>
            <a:lvl1pPr marL="0" marR="208822" indent="0" algn="r">
              <a:buNone/>
              <a:defRPr>
                <a:solidFill>
                  <a:schemeClr val="tx1"/>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pPr>
              <a:defRPr/>
            </a:pPr>
            <a:endParaRPr lang="fr-FR" dirty="0"/>
          </a:p>
        </p:txBody>
      </p:sp>
      <p:sp>
        <p:nvSpPr>
          <p:cNvPr id="19" name="عنصر نائب للتذييل 18"/>
          <p:cNvSpPr>
            <a:spLocks noGrp="1"/>
          </p:cNvSpPr>
          <p:nvPr>
            <p:ph type="ftr" sz="quarter" idx="11"/>
          </p:nvPr>
        </p:nvSpPr>
        <p:spPr/>
        <p:txBody>
          <a:bodyPr/>
          <a:lstStyle/>
          <a:p>
            <a:pPr>
              <a:defRPr/>
            </a:pPr>
            <a:endParaRPr lang="fr-FR" dirty="0"/>
          </a:p>
        </p:txBody>
      </p:sp>
      <p:sp>
        <p:nvSpPr>
          <p:cNvPr id="27" name="عنصر نائب لرقم الشريحة 26"/>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pPr>
              <a:defRPr/>
            </a:pPr>
            <a:endParaRPr lang="fr-FR" dirty="0"/>
          </a:p>
        </p:txBody>
      </p:sp>
      <p:sp>
        <p:nvSpPr>
          <p:cNvPr id="5" name="عنصر نائب للتذييل 4"/>
          <p:cNvSpPr>
            <a:spLocks noGrp="1"/>
          </p:cNvSpPr>
          <p:nvPr>
            <p:ph type="ftr" sz="quarter" idx="11"/>
          </p:nvPr>
        </p:nvSpPr>
        <p:spPr/>
        <p:txBody>
          <a:bodyPr/>
          <a:lstStyle/>
          <a:p>
            <a:pPr>
              <a:defRPr/>
            </a:pPr>
            <a:endParaRPr lang="fr-FR" dirty="0"/>
          </a:p>
        </p:txBody>
      </p:sp>
      <p:sp>
        <p:nvSpPr>
          <p:cNvPr id="6" name="عنصر نائب لرقم الشريحة 5"/>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21952982" y="5707813"/>
            <a:ext cx="6812994" cy="32532500"/>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1513999" y="5707813"/>
            <a:ext cx="19934317" cy="32532500"/>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pPr>
              <a:defRPr/>
            </a:pPr>
            <a:endParaRPr lang="fr-FR" dirty="0"/>
          </a:p>
        </p:txBody>
      </p:sp>
      <p:sp>
        <p:nvSpPr>
          <p:cNvPr id="5" name="عنصر نائب للتذييل 4"/>
          <p:cNvSpPr>
            <a:spLocks noGrp="1"/>
          </p:cNvSpPr>
          <p:nvPr>
            <p:ph type="ftr" sz="quarter" idx="11"/>
          </p:nvPr>
        </p:nvSpPr>
        <p:spPr/>
        <p:txBody>
          <a:bodyPr/>
          <a:lstStyle/>
          <a:p>
            <a:pPr>
              <a:defRPr/>
            </a:pPr>
            <a:endParaRPr lang="fr-FR" dirty="0"/>
          </a:p>
        </p:txBody>
      </p:sp>
      <p:sp>
        <p:nvSpPr>
          <p:cNvPr id="6" name="عنصر نائب لرقم الشريحة 5"/>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pPr>
              <a:defRPr/>
            </a:pPr>
            <a:endParaRPr lang="fr-FR" dirty="0"/>
          </a:p>
        </p:txBody>
      </p:sp>
      <p:sp>
        <p:nvSpPr>
          <p:cNvPr id="5" name="عنصر نائب للتذييل 4"/>
          <p:cNvSpPr>
            <a:spLocks noGrp="1"/>
          </p:cNvSpPr>
          <p:nvPr>
            <p:ph type="ftr" sz="quarter" idx="11"/>
          </p:nvPr>
        </p:nvSpPr>
        <p:spPr/>
        <p:txBody>
          <a:bodyPr/>
          <a:lstStyle/>
          <a:p>
            <a:pPr>
              <a:defRPr/>
            </a:pPr>
            <a:endParaRPr lang="fr-FR" dirty="0"/>
          </a:p>
        </p:txBody>
      </p:sp>
      <p:sp>
        <p:nvSpPr>
          <p:cNvPr id="6" name="عنصر نائب لرقم الشريحة 5"/>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756238" y="8219237"/>
            <a:ext cx="25737979" cy="8504627"/>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756238" y="16882863"/>
            <a:ext cx="25737979" cy="9423818"/>
          </a:xfrm>
        </p:spPr>
        <p:txBody>
          <a:bodyPr lIns="208822" rIns="208822" anchor="t"/>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pPr>
              <a:defRPr/>
            </a:pPr>
            <a:endParaRPr lang="fr-FR" dirty="0"/>
          </a:p>
        </p:txBody>
      </p:sp>
      <p:sp>
        <p:nvSpPr>
          <p:cNvPr id="5" name="عنصر نائب للتذييل 4"/>
          <p:cNvSpPr>
            <a:spLocks noGrp="1"/>
          </p:cNvSpPr>
          <p:nvPr>
            <p:ph type="ftr" sz="quarter" idx="11"/>
          </p:nvPr>
        </p:nvSpPr>
        <p:spPr/>
        <p:txBody>
          <a:bodyPr/>
          <a:lstStyle/>
          <a:p>
            <a:pPr>
              <a:defRPr/>
            </a:pPr>
            <a:endParaRPr lang="fr-FR" dirty="0"/>
          </a:p>
        </p:txBody>
      </p:sp>
      <p:sp>
        <p:nvSpPr>
          <p:cNvPr id="6" name="عنصر نائب لرقم الشريحة 5"/>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1513999" y="4395009"/>
            <a:ext cx="27251978" cy="7134754"/>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1513999"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15392320"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pPr>
              <a:defRPr/>
            </a:pPr>
            <a:endParaRPr lang="fr-FR" dirty="0"/>
          </a:p>
        </p:txBody>
      </p:sp>
      <p:sp>
        <p:nvSpPr>
          <p:cNvPr id="6" name="عنصر نائب للتذييل 5"/>
          <p:cNvSpPr>
            <a:spLocks noGrp="1"/>
          </p:cNvSpPr>
          <p:nvPr>
            <p:ph type="ftr" sz="quarter" idx="11"/>
          </p:nvPr>
        </p:nvSpPr>
        <p:spPr/>
        <p:txBody>
          <a:bodyPr/>
          <a:lstStyle/>
          <a:p>
            <a:pPr>
              <a:defRPr/>
            </a:pPr>
            <a:endParaRPr lang="fr-FR" dirty="0"/>
          </a:p>
        </p:txBody>
      </p:sp>
      <p:sp>
        <p:nvSpPr>
          <p:cNvPr id="7" name="عنصر نائب لرقم الشريحة 6"/>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1513999" y="4395009"/>
            <a:ext cx="27251978" cy="7134754"/>
          </a:xfrm>
        </p:spPr>
        <p:txBody>
          <a:bodyPr tIns="208822"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513999" y="11580698"/>
            <a:ext cx="13378914" cy="4115761"/>
          </a:xfrm>
        </p:spPr>
        <p:txBody>
          <a:bodyPr lIns="208822" tIns="0" rIns="208822"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15381808" y="11608847"/>
            <a:ext cx="13384170" cy="4087615"/>
          </a:xfrm>
        </p:spPr>
        <p:txBody>
          <a:bodyPr lIns="208822" tIns="0" rIns="208822"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1513999" y="15696459"/>
            <a:ext cx="13378914"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15381808" y="15696459"/>
            <a:ext cx="13384170"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pPr>
              <a:defRPr/>
            </a:pPr>
            <a:endParaRPr lang="fr-FR" dirty="0"/>
          </a:p>
        </p:txBody>
      </p:sp>
      <p:sp>
        <p:nvSpPr>
          <p:cNvPr id="8" name="عنصر نائب للتذييل 7"/>
          <p:cNvSpPr>
            <a:spLocks noGrp="1"/>
          </p:cNvSpPr>
          <p:nvPr>
            <p:ph type="ftr" sz="quarter" idx="11"/>
          </p:nvPr>
        </p:nvSpPr>
        <p:spPr/>
        <p:txBody>
          <a:bodyPr/>
          <a:lstStyle/>
          <a:p>
            <a:pPr>
              <a:defRPr/>
            </a:pPr>
            <a:endParaRPr lang="fr-FR" dirty="0"/>
          </a:p>
        </p:txBody>
      </p:sp>
      <p:sp>
        <p:nvSpPr>
          <p:cNvPr id="9" name="عنصر نائب لرقم الشريحة 8"/>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1513999" y="4395009"/>
            <a:ext cx="27504311" cy="7134754"/>
          </a:xfrm>
        </p:spPr>
        <p:txBody>
          <a:bodyPr vert="horz" tIns="208822"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pPr>
              <a:defRPr/>
            </a:pPr>
            <a:endParaRPr lang="fr-FR" dirty="0"/>
          </a:p>
        </p:txBody>
      </p:sp>
      <p:sp>
        <p:nvSpPr>
          <p:cNvPr id="4" name="عنصر نائب للتذييل 3"/>
          <p:cNvSpPr>
            <a:spLocks noGrp="1"/>
          </p:cNvSpPr>
          <p:nvPr>
            <p:ph type="ftr" sz="quarter" idx="11"/>
          </p:nvPr>
        </p:nvSpPr>
        <p:spPr/>
        <p:txBody>
          <a:bodyPr/>
          <a:lstStyle/>
          <a:p>
            <a:pPr>
              <a:defRPr/>
            </a:pPr>
            <a:endParaRPr lang="fr-FR" dirty="0"/>
          </a:p>
        </p:txBody>
      </p:sp>
      <p:sp>
        <p:nvSpPr>
          <p:cNvPr id="5" name="عنصر نائب لرقم الشريحة 4"/>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a:defRPr/>
            </a:pPr>
            <a:endParaRPr lang="fr-FR" dirty="0"/>
          </a:p>
        </p:txBody>
      </p:sp>
      <p:sp>
        <p:nvSpPr>
          <p:cNvPr id="3" name="عنصر نائب للتذييل 2"/>
          <p:cNvSpPr>
            <a:spLocks noGrp="1"/>
          </p:cNvSpPr>
          <p:nvPr>
            <p:ph type="ftr" sz="quarter" idx="11"/>
          </p:nvPr>
        </p:nvSpPr>
        <p:spPr/>
        <p:txBody>
          <a:bodyPr/>
          <a:lstStyle/>
          <a:p>
            <a:pPr>
              <a:defRPr/>
            </a:pPr>
            <a:endParaRPr lang="fr-FR" dirty="0"/>
          </a:p>
        </p:txBody>
      </p:sp>
      <p:sp>
        <p:nvSpPr>
          <p:cNvPr id="4" name="عنصر نائب لرقم الشريحة 3"/>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2270998" y="3210652"/>
            <a:ext cx="9083993" cy="7253667"/>
          </a:xfrm>
        </p:spPr>
        <p:txBody>
          <a:bodyPr lIns="0" anchor="b">
            <a:noAutofit/>
          </a:bodyPr>
          <a:lstStyle>
            <a:lvl1pPr algn="l" rtl="0">
              <a:spcBef>
                <a:spcPct val="0"/>
              </a:spcBef>
              <a:buNone/>
              <a:defRPr sz="119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2270998" y="10464306"/>
            <a:ext cx="9083993" cy="28539017"/>
          </a:xfrm>
        </p:spPr>
        <p:txBody>
          <a:bodyPr lIns="83529" rIns="83529"/>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11838629" y="10464306"/>
            <a:ext cx="16927347" cy="28539017"/>
          </a:xfrm>
        </p:spPr>
        <p:txBody>
          <a:bodyPr tIns="0"/>
          <a:lstStyle>
            <a:lvl1pPr>
              <a:defRPr sz="12800"/>
            </a:lvl1pPr>
            <a:lvl2pPr>
              <a:defRPr sz="11900"/>
            </a:lvl2pPr>
            <a:lvl3pPr>
              <a:defRPr sz="11000"/>
            </a:lvl3pPr>
            <a:lvl4pPr>
              <a:defRPr sz="9100"/>
            </a:lvl4pPr>
            <a:lvl5pPr>
              <a:defRPr sz="82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pPr>
              <a:defRPr/>
            </a:pPr>
            <a:endParaRPr lang="fr-FR" dirty="0"/>
          </a:p>
        </p:txBody>
      </p:sp>
      <p:sp>
        <p:nvSpPr>
          <p:cNvPr id="6" name="عنصر نائب للتذييل 5"/>
          <p:cNvSpPr>
            <a:spLocks noGrp="1"/>
          </p:cNvSpPr>
          <p:nvPr>
            <p:ph type="ftr" sz="quarter" idx="11"/>
          </p:nvPr>
        </p:nvSpPr>
        <p:spPr/>
        <p:txBody>
          <a:bodyPr/>
          <a:lstStyle/>
          <a:p>
            <a:pPr>
              <a:defRPr/>
            </a:pPr>
            <a:endParaRPr lang="fr-FR" dirty="0"/>
          </a:p>
        </p:txBody>
      </p:sp>
      <p:sp>
        <p:nvSpPr>
          <p:cNvPr id="7" name="عنصر نائب لرقم الشريحة 6"/>
          <p:cNvSpPr>
            <a:spLocks noGrp="1"/>
          </p:cNvSpPr>
          <p:nvPr>
            <p:ph type="sldNum" sz="quarter" idx="12"/>
          </p:nvPr>
        </p:nvSpPr>
        <p:spPr/>
        <p:txBody>
          <a:bodyPr/>
          <a:lstStyle/>
          <a:p>
            <a:pPr>
              <a:defRPr/>
            </a:pPr>
            <a:fld id="{03964ED5-7716-40DF-B64A-E3F0350CDEA9}" type="slidenum">
              <a:rPr lang="fr-FR" smtClean="0"/>
              <a:pPr>
                <a:defRPr/>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10483259" y="6916760"/>
            <a:ext cx="17410986" cy="25685115"/>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dirty="0"/>
          </a:p>
        </p:txBody>
      </p:sp>
      <p:sp>
        <p:nvSpPr>
          <p:cNvPr id="12" name="مثلث قائم الزاوية 11"/>
          <p:cNvSpPr/>
          <p:nvPr/>
        </p:nvSpPr>
        <p:spPr>
          <a:xfrm rot="420000" flipV="1">
            <a:off x="26505356" y="33456373"/>
            <a:ext cx="514760" cy="970327"/>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dirty="0"/>
          </a:p>
        </p:txBody>
      </p:sp>
      <p:sp>
        <p:nvSpPr>
          <p:cNvPr id="2" name="عنوان 1"/>
          <p:cNvSpPr>
            <a:spLocks noGrp="1"/>
          </p:cNvSpPr>
          <p:nvPr>
            <p:ph type="title"/>
          </p:nvPr>
        </p:nvSpPr>
        <p:spPr>
          <a:xfrm>
            <a:off x="2018665" y="7346965"/>
            <a:ext cx="7327754" cy="9878925"/>
          </a:xfrm>
        </p:spPr>
        <p:txBody>
          <a:bodyPr vert="horz" lIns="208822" tIns="208822" rIns="208822" bIns="208822" anchor="b"/>
          <a:lstStyle>
            <a:lvl1pPr algn="l">
              <a:buNone/>
              <a:defRPr sz="91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2018665" y="17657643"/>
            <a:ext cx="7317661" cy="13603598"/>
          </a:xfrm>
        </p:spPr>
        <p:txBody>
          <a:bodyPr lIns="292350" rIns="208822" bIns="208822" anchor="t"/>
          <a:lstStyle>
            <a:lvl1pPr marL="0" indent="0" algn="l">
              <a:spcBef>
                <a:spcPts val="1142"/>
              </a:spcBef>
              <a:buFontTx/>
              <a:buNone/>
              <a:defRPr sz="5900"/>
            </a:lvl1pPr>
            <a:lvl2pPr>
              <a:defRPr sz="5500"/>
            </a:lvl2pPr>
            <a:lvl3pPr>
              <a:defRPr sz="4600"/>
            </a:lvl3pPr>
            <a:lvl4pPr>
              <a:defRPr sz="4100"/>
            </a:lvl4pPr>
            <a:lvl5pPr>
              <a:defRPr sz="41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pPr>
              <a:defRPr/>
            </a:pPr>
            <a:endParaRPr lang="fr-FR" dirty="0"/>
          </a:p>
        </p:txBody>
      </p:sp>
      <p:sp>
        <p:nvSpPr>
          <p:cNvPr id="6" name="عنصر نائب للتذييل 5"/>
          <p:cNvSpPr>
            <a:spLocks noGrp="1"/>
          </p:cNvSpPr>
          <p:nvPr>
            <p:ph type="ftr" sz="quarter" idx="11"/>
          </p:nvPr>
        </p:nvSpPr>
        <p:spPr/>
        <p:txBody>
          <a:bodyPr/>
          <a:lstStyle/>
          <a:p>
            <a:pPr>
              <a:defRPr/>
            </a:pPr>
            <a:endParaRPr lang="fr-FR" dirty="0"/>
          </a:p>
        </p:txBody>
      </p:sp>
      <p:sp>
        <p:nvSpPr>
          <p:cNvPr id="7" name="عنصر نائب لرقم الشريحة 6"/>
          <p:cNvSpPr>
            <a:spLocks noGrp="1"/>
          </p:cNvSpPr>
          <p:nvPr>
            <p:ph type="sldNum" sz="quarter" idx="12"/>
          </p:nvPr>
        </p:nvSpPr>
        <p:spPr>
          <a:xfrm>
            <a:off x="26747311" y="39677164"/>
            <a:ext cx="2018665" cy="2279158"/>
          </a:xfrm>
        </p:spPr>
        <p:txBody>
          <a:bodyPr/>
          <a:lstStyle/>
          <a:p>
            <a:pPr>
              <a:defRPr/>
            </a:pPr>
            <a:fld id="{03964ED5-7716-40DF-B64A-E3F0350CDEA9}" type="slidenum">
              <a:rPr lang="fr-FR" smtClean="0"/>
              <a:pPr>
                <a:defRPr/>
              </a:pPr>
              <a:t>‹N°›</a:t>
            </a:fld>
            <a:endParaRPr lang="fr-FR" dirty="0"/>
          </a:p>
        </p:txBody>
      </p:sp>
      <p:sp>
        <p:nvSpPr>
          <p:cNvPr id="3" name="عنصر نائب للصورة 2"/>
          <p:cNvSpPr>
            <a:spLocks noGrp="1"/>
          </p:cNvSpPr>
          <p:nvPr>
            <p:ph type="pic" idx="1"/>
          </p:nvPr>
        </p:nvSpPr>
        <p:spPr>
          <a:xfrm rot="420000">
            <a:off x="11543058" y="7487541"/>
            <a:ext cx="15291387" cy="24543554"/>
          </a:xfrm>
          <a:prstGeom prst="rect">
            <a:avLst/>
          </a:prstGeom>
          <a:solidFill>
            <a:schemeClr val="bg2"/>
          </a:solidFill>
          <a:ln w="3000" cap="rnd">
            <a:solidFill>
              <a:srgbClr val="C0C0C0"/>
            </a:solidFill>
            <a:round/>
          </a:ln>
          <a:effectLst/>
        </p:spPr>
        <p:txBody>
          <a:bodyPr/>
          <a:lstStyle>
            <a:lvl1pPr marL="0" indent="0">
              <a:buNone/>
              <a:defRPr sz="14600"/>
            </a:lvl1pPr>
          </a:lstStyle>
          <a:p>
            <a:r>
              <a:rPr kumimoji="0" lang="ar-SA" dirty="0" smtClean="0"/>
              <a:t>انقر فوق الرمز لإضافة صورة</a:t>
            </a:r>
            <a:endParaRPr kumimoji="0" lang="en-US" dirty="0"/>
          </a:p>
        </p:txBody>
      </p:sp>
      <p:sp>
        <p:nvSpPr>
          <p:cNvPr id="10" name="شكل حر 9"/>
          <p:cNvSpPr>
            <a:spLocks/>
          </p:cNvSpPr>
          <p:nvPr/>
        </p:nvSpPr>
        <p:spPr bwMode="auto">
          <a:xfrm flipV="1">
            <a:off x="-31542" y="36307971"/>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dirty="0">
              <a:solidFill>
                <a:schemeClr val="tx1"/>
              </a:solidFill>
              <a:latin typeface="+mn-lt"/>
              <a:ea typeface="+mn-ea"/>
              <a:cs typeface="+mn-cs"/>
            </a:endParaRPr>
          </a:p>
        </p:txBody>
      </p:sp>
      <p:sp>
        <p:nvSpPr>
          <p:cNvPr id="11" name="شكل حر 10"/>
          <p:cNvSpPr>
            <a:spLocks/>
          </p:cNvSpPr>
          <p:nvPr/>
        </p:nvSpPr>
        <p:spPr bwMode="auto">
          <a:xfrm flipV="1">
            <a:off x="14509155" y="38824957"/>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31542" y="-44594"/>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dirty="0">
              <a:solidFill>
                <a:schemeClr val="tx1"/>
              </a:solidFill>
              <a:latin typeface="+mn-lt"/>
              <a:ea typeface="+mn-ea"/>
              <a:cs typeface="+mn-cs"/>
            </a:endParaRPr>
          </a:p>
        </p:txBody>
      </p:sp>
      <p:sp>
        <p:nvSpPr>
          <p:cNvPr id="8" name="شكل حر 7"/>
          <p:cNvSpPr>
            <a:spLocks/>
          </p:cNvSpPr>
          <p:nvPr/>
        </p:nvSpPr>
        <p:spPr bwMode="auto">
          <a:xfrm>
            <a:off x="14509155" y="-44591"/>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dirty="0">
              <a:solidFill>
                <a:schemeClr val="tx1"/>
              </a:solidFill>
              <a:latin typeface="+mn-lt"/>
              <a:ea typeface="+mn-ea"/>
              <a:cs typeface="+mn-cs"/>
            </a:endParaRPr>
          </a:p>
        </p:txBody>
      </p:sp>
      <p:sp>
        <p:nvSpPr>
          <p:cNvPr id="9" name="عنصر نائب للعنوان 8"/>
          <p:cNvSpPr>
            <a:spLocks noGrp="1"/>
          </p:cNvSpPr>
          <p:nvPr>
            <p:ph type="title"/>
          </p:nvPr>
        </p:nvSpPr>
        <p:spPr>
          <a:xfrm>
            <a:off x="1513999" y="4395009"/>
            <a:ext cx="27251978" cy="7134754"/>
          </a:xfrm>
          <a:prstGeom prst="rect">
            <a:avLst/>
          </a:prstGeom>
        </p:spPr>
        <p:txBody>
          <a:bodyPr vert="horz" lIns="0" tIns="208822"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1513999" y="12081517"/>
            <a:ext cx="27251978" cy="27397456"/>
          </a:xfrm>
          <a:prstGeom prst="rect">
            <a:avLst/>
          </a:prstGeom>
        </p:spPr>
        <p:txBody>
          <a:bodyPr vert="horz" lIns="417643" tIns="208822" rIns="417643" bIns="208822">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1513999" y="39677164"/>
            <a:ext cx="706532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pPr>
              <a:defRPr/>
            </a:pPr>
            <a:endParaRPr lang="fr-FR" dirty="0"/>
          </a:p>
        </p:txBody>
      </p:sp>
      <p:sp>
        <p:nvSpPr>
          <p:cNvPr id="22" name="عنصر نائب للتذييل 21"/>
          <p:cNvSpPr>
            <a:spLocks noGrp="1"/>
          </p:cNvSpPr>
          <p:nvPr>
            <p:ph type="ftr" sz="quarter" idx="3"/>
          </p:nvPr>
        </p:nvSpPr>
        <p:spPr>
          <a:xfrm>
            <a:off x="8831659" y="39677164"/>
            <a:ext cx="1110265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pPr>
              <a:defRPr/>
            </a:pPr>
            <a:endParaRPr lang="fr-FR" dirty="0"/>
          </a:p>
        </p:txBody>
      </p:sp>
      <p:sp>
        <p:nvSpPr>
          <p:cNvPr id="18" name="عنصر نائب لرقم الشريحة 17"/>
          <p:cNvSpPr>
            <a:spLocks noGrp="1"/>
          </p:cNvSpPr>
          <p:nvPr>
            <p:ph type="sldNum" sz="quarter" idx="4"/>
          </p:nvPr>
        </p:nvSpPr>
        <p:spPr>
          <a:xfrm>
            <a:off x="26242645" y="39677164"/>
            <a:ext cx="2523331" cy="2279158"/>
          </a:xfrm>
          <a:prstGeom prst="rect">
            <a:avLst/>
          </a:prstGeom>
        </p:spPr>
        <p:txBody>
          <a:bodyPr vert="horz" lIns="0" tIns="0" rIns="0" bIns="0" anchor="b"/>
          <a:lstStyle>
            <a:lvl1pPr algn="r" eaLnBrk="1" latinLnBrk="0" hangingPunct="1">
              <a:defRPr kumimoji="0" sz="5500">
                <a:solidFill>
                  <a:schemeClr val="tx2">
                    <a:shade val="90000"/>
                  </a:schemeClr>
                </a:solidFill>
              </a:defRPr>
            </a:lvl1pPr>
          </a:lstStyle>
          <a:p>
            <a:pPr>
              <a:defRPr/>
            </a:pPr>
            <a:fld id="{03964ED5-7716-40DF-B64A-E3F0350CDEA9}" type="slidenum">
              <a:rPr lang="fr-FR" smtClean="0"/>
              <a:pPr>
                <a:defRPr/>
              </a:pPr>
              <a:t>‹N°›</a:t>
            </a:fld>
            <a:endParaRPr lang="fr-FR" dirty="0"/>
          </a:p>
        </p:txBody>
      </p:sp>
      <p:grpSp>
        <p:nvGrpSpPr>
          <p:cNvPr id="2" name="مجموعة 1"/>
          <p:cNvGrpSpPr/>
          <p:nvPr/>
        </p:nvGrpSpPr>
        <p:grpSpPr>
          <a:xfrm>
            <a:off x="-62974" y="1263457"/>
            <a:ext cx="30401002" cy="4052540"/>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Lst>
  <p:txStyles>
    <p:titleStyle>
      <a:lvl1pPr algn="l" rtl="0" eaLnBrk="1" latinLnBrk="0" hangingPunct="1">
        <a:spcBef>
          <a:spcPct val="0"/>
        </a:spcBef>
        <a:buNone/>
        <a:defRPr kumimoji="0" sz="22800" b="0" kern="1200">
          <a:ln>
            <a:noFill/>
          </a:ln>
          <a:solidFill>
            <a:schemeClr val="tx2"/>
          </a:solidFill>
          <a:effectLst/>
          <a:latin typeface="+mj-lt"/>
          <a:ea typeface="+mj-ea"/>
          <a:cs typeface="+mj-cs"/>
        </a:defRPr>
      </a:lvl1pPr>
    </p:titleStyle>
    <p:bodyStyle>
      <a:lvl1pPr marL="1252929" indent="-1252929" algn="l" rtl="0" eaLnBrk="1" latinLnBrk="0" hangingPunct="1">
        <a:spcBef>
          <a:spcPct val="20000"/>
        </a:spcBef>
        <a:buClr>
          <a:schemeClr val="accent3"/>
        </a:buClr>
        <a:buSzPct val="95000"/>
        <a:buFont typeface="Wingdings 2"/>
        <a:buChar char=""/>
        <a:defRPr kumimoji="0" sz="11900" kern="1200">
          <a:solidFill>
            <a:schemeClr val="tx1"/>
          </a:solidFill>
          <a:latin typeface="+mn-lt"/>
          <a:ea typeface="+mn-ea"/>
          <a:cs typeface="+mn-cs"/>
        </a:defRPr>
      </a:lvl1pPr>
      <a:lvl2pPr marL="2923501" indent="-1127636" algn="l" rtl="0" eaLnBrk="1" latinLnBrk="0" hangingPunct="1">
        <a:spcBef>
          <a:spcPct val="20000"/>
        </a:spcBef>
        <a:buClr>
          <a:schemeClr val="accent1"/>
        </a:buClr>
        <a:buSzPct val="85000"/>
        <a:buFont typeface="Wingdings 2"/>
        <a:buChar char=""/>
        <a:defRPr kumimoji="0" sz="11000" kern="1200">
          <a:solidFill>
            <a:schemeClr val="tx1"/>
          </a:solidFill>
          <a:latin typeface="+mn-lt"/>
          <a:ea typeface="+mn-ea"/>
          <a:cs typeface="+mn-cs"/>
        </a:defRPr>
      </a:lvl2pPr>
      <a:lvl3pPr marL="4176431" indent="-1127636" algn="l" rtl="0" eaLnBrk="1" latinLnBrk="0" hangingPunct="1">
        <a:spcBef>
          <a:spcPct val="20000"/>
        </a:spcBef>
        <a:buClr>
          <a:schemeClr val="accent2"/>
        </a:buClr>
        <a:buSzPct val="70000"/>
        <a:buFont typeface="Wingdings 2"/>
        <a:buChar char=""/>
        <a:defRPr kumimoji="0" sz="9600" kern="1200">
          <a:solidFill>
            <a:schemeClr val="tx1"/>
          </a:solidFill>
          <a:latin typeface="+mn-lt"/>
          <a:ea typeface="+mn-ea"/>
          <a:cs typeface="+mn-cs"/>
        </a:defRPr>
      </a:lvl3pPr>
      <a:lvl4pPr marL="5429360" indent="-960579" algn="l" rtl="0" eaLnBrk="1" latinLnBrk="0" hangingPunct="1">
        <a:spcBef>
          <a:spcPct val="20000"/>
        </a:spcBef>
        <a:buClr>
          <a:schemeClr val="accent3"/>
        </a:buClr>
        <a:buSzPct val="65000"/>
        <a:buFont typeface="Wingdings 2"/>
        <a:buChar char=""/>
        <a:defRPr kumimoji="0" sz="9100" kern="1200">
          <a:solidFill>
            <a:schemeClr val="tx1"/>
          </a:solidFill>
          <a:latin typeface="+mn-lt"/>
          <a:ea typeface="+mn-ea"/>
          <a:cs typeface="+mn-cs"/>
        </a:defRPr>
      </a:lvl4pPr>
      <a:lvl5pPr marL="6682289" indent="-960579" algn="l" rtl="0" eaLnBrk="1" latinLnBrk="0" hangingPunct="1">
        <a:spcBef>
          <a:spcPct val="20000"/>
        </a:spcBef>
        <a:buClr>
          <a:schemeClr val="accent4"/>
        </a:buClr>
        <a:buSzPct val="65000"/>
        <a:buFont typeface="Wingdings 2"/>
        <a:buChar char=""/>
        <a:defRPr kumimoji="0" sz="9100" kern="1200">
          <a:solidFill>
            <a:schemeClr val="tx1"/>
          </a:solidFill>
          <a:latin typeface="+mn-lt"/>
          <a:ea typeface="+mn-ea"/>
          <a:cs typeface="+mn-cs"/>
        </a:defRPr>
      </a:lvl5pPr>
      <a:lvl6pPr marL="7935218" indent="-960579" algn="l" rtl="0"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70504" indent="-835286" algn="l" rtl="0"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23433" indent="-835286" algn="l" rtl="0" eaLnBrk="1" latinLnBrk="0" hangingPunct="1">
        <a:spcBef>
          <a:spcPct val="20000"/>
        </a:spcBef>
        <a:buClr>
          <a:schemeClr val="tx2"/>
        </a:buClr>
        <a:buChar char="•"/>
        <a:defRPr kumimoji="0" sz="7300" kern="1200">
          <a:solidFill>
            <a:schemeClr val="tx1"/>
          </a:solidFill>
          <a:latin typeface="+mn-lt"/>
          <a:ea typeface="+mn-ea"/>
          <a:cs typeface="+mn-cs"/>
        </a:defRPr>
      </a:lvl8pPr>
      <a:lvl9pPr marL="11276363" indent="-835286" algn="l" rtl="0"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emf"/><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ext Box 2"/>
          <p:cNvSpPr txBox="1">
            <a:spLocks noChangeArrowheads="1"/>
          </p:cNvSpPr>
          <p:nvPr/>
        </p:nvSpPr>
        <p:spPr bwMode="auto">
          <a:xfrm>
            <a:off x="4067766" y="625670"/>
            <a:ext cx="843508" cy="2099105"/>
          </a:xfrm>
          <a:prstGeom prst="rect">
            <a:avLst/>
          </a:prstGeom>
          <a:noFill/>
          <a:ln w="9525">
            <a:noFill/>
            <a:miter lim="800000"/>
            <a:headEnd/>
            <a:tailEnd/>
          </a:ln>
          <a:effectLst/>
        </p:spPr>
        <p:txBody>
          <a:bodyPr wrap="none" lIns="417643" tIns="208822" rIns="417643" bIns="208822">
            <a:spAutoFit/>
          </a:bodyPr>
          <a:lstStyle/>
          <a:p>
            <a:pPr algn="ctr">
              <a:defRPr/>
            </a:pPr>
            <a:endParaRPr lang="fr-FR" sz="5400" dirty="0"/>
          </a:p>
          <a:p>
            <a:pPr algn="ctr">
              <a:defRPr/>
            </a:pPr>
            <a:endParaRPr lang="fr-FR" sz="5500" i="1" spc="300" dirty="0">
              <a:ln>
                <a:solidFill>
                  <a:srgbClr val="FF0000"/>
                </a:solidFill>
              </a:ln>
              <a:solidFill>
                <a:srgbClr val="FF0000"/>
              </a:solidFill>
              <a:latin typeface="Lucida Fax" pitchFamily="18" charset="0"/>
            </a:endParaRPr>
          </a:p>
        </p:txBody>
      </p:sp>
      <p:sp>
        <p:nvSpPr>
          <p:cNvPr id="5" name="Text Box 2"/>
          <p:cNvSpPr txBox="1">
            <a:spLocks noChangeArrowheads="1"/>
          </p:cNvSpPr>
          <p:nvPr/>
        </p:nvSpPr>
        <p:spPr bwMode="auto">
          <a:xfrm>
            <a:off x="4549246" y="3862016"/>
            <a:ext cx="24036331" cy="1822106"/>
          </a:xfrm>
          <a:prstGeom prst="rect">
            <a:avLst/>
          </a:prstGeom>
          <a:noFill/>
          <a:ln w="9525">
            <a:noFill/>
            <a:miter lim="800000"/>
            <a:headEnd/>
            <a:tailEnd/>
          </a:ln>
          <a:effectLst/>
        </p:spPr>
        <p:txBody>
          <a:bodyPr lIns="417643" tIns="208822" rIns="417643" bIns="208822">
            <a:spAutoFit/>
          </a:bodyPr>
          <a:lstStyle/>
          <a:p>
            <a:pPr algn="ctr" defTabSz="749300">
              <a:defRPr/>
            </a:pPr>
            <a:r>
              <a:rPr lang="en-GB" sz="1800" dirty="0">
                <a:latin typeface="Bell MT" pitchFamily="18" charset="0"/>
                <a:cs typeface="Times New Roman" pitchFamily="18" charset="0"/>
              </a:rPr>
              <a:t> </a:t>
            </a:r>
            <a:endParaRPr lang="fr-FR" sz="1800" dirty="0">
              <a:latin typeface="Bell MT" pitchFamily="18" charset="0"/>
              <a:cs typeface="Times New Roman" pitchFamily="18" charset="0"/>
            </a:endParaRPr>
          </a:p>
          <a:p>
            <a:pPr algn="ctr" defTabSz="749300">
              <a:defRPr/>
            </a:pPr>
            <a:endParaRPr lang="fr-FR" sz="1800" i="1" spc="300" dirty="0">
              <a:ln>
                <a:solidFill>
                  <a:srgbClr val="FF0000"/>
                </a:solidFill>
              </a:ln>
              <a:solidFill>
                <a:srgbClr val="FF0000"/>
              </a:solidFill>
              <a:latin typeface="Lucida Fax" pitchFamily="18" charset="0"/>
            </a:endParaRPr>
          </a:p>
          <a:p>
            <a:pPr algn="ctr">
              <a:defRPr/>
            </a:pPr>
            <a:endParaRPr lang="fr-FR" sz="5500" i="1" spc="300" dirty="0">
              <a:ln>
                <a:solidFill>
                  <a:srgbClr val="FF0000"/>
                </a:solidFill>
              </a:ln>
              <a:solidFill>
                <a:srgbClr val="FF0000"/>
              </a:solidFill>
              <a:latin typeface="Lucida Fax" pitchFamily="18" charset="0"/>
            </a:endParaRPr>
          </a:p>
        </p:txBody>
      </p:sp>
      <p:sp>
        <p:nvSpPr>
          <p:cNvPr id="3078" name="Rectangle 84"/>
          <p:cNvSpPr>
            <a:spLocks noChangeArrowheads="1"/>
          </p:cNvSpPr>
          <p:nvPr/>
        </p:nvSpPr>
        <p:spPr bwMode="auto">
          <a:xfrm>
            <a:off x="2220913" y="625475"/>
            <a:ext cx="184150" cy="1785938"/>
          </a:xfrm>
          <a:prstGeom prst="rect">
            <a:avLst/>
          </a:prstGeom>
          <a:noFill/>
          <a:ln w="9525" algn="ctr">
            <a:noFill/>
            <a:miter lim="800000"/>
            <a:headEnd/>
            <a:tailEnd/>
          </a:ln>
        </p:spPr>
        <p:txBody>
          <a:bodyPr wrap="none" anchor="ctr">
            <a:spAutoFit/>
          </a:bodyPr>
          <a:lstStyle/>
          <a:p>
            <a:pPr algn="ctr"/>
            <a:endParaRPr lang="ar-SA" dirty="0">
              <a:ea typeface="Majalla UI"/>
            </a:endParaRPr>
          </a:p>
        </p:txBody>
      </p:sp>
      <p:sp>
        <p:nvSpPr>
          <p:cNvPr id="3079" name="Rectangle 153"/>
          <p:cNvSpPr>
            <a:spLocks noChangeArrowheads="1"/>
          </p:cNvSpPr>
          <p:nvPr/>
        </p:nvSpPr>
        <p:spPr bwMode="auto">
          <a:xfrm>
            <a:off x="2216150" y="20077113"/>
            <a:ext cx="150813" cy="306387"/>
          </a:xfrm>
          <a:prstGeom prst="rect">
            <a:avLst/>
          </a:prstGeom>
          <a:noFill/>
          <a:ln w="9525" algn="ctr">
            <a:noFill/>
            <a:miter lim="800000"/>
            <a:headEnd/>
            <a:tailEnd/>
          </a:ln>
        </p:spPr>
        <p:txBody>
          <a:bodyPr wrap="none" lIns="74972" tIns="37486" rIns="74972" bIns="37486" anchor="ctr">
            <a:spAutoFit/>
          </a:bodyPr>
          <a:lstStyle/>
          <a:p>
            <a:pPr algn="ctr" defTabSz="749300"/>
            <a:endParaRPr lang="ar-SA" sz="1500" dirty="0">
              <a:ea typeface="Majalla UI"/>
            </a:endParaRPr>
          </a:p>
        </p:txBody>
      </p:sp>
      <p:sp>
        <p:nvSpPr>
          <p:cNvPr id="3080" name="Rectangle 350"/>
          <p:cNvSpPr>
            <a:spLocks noChangeArrowheads="1"/>
          </p:cNvSpPr>
          <p:nvPr/>
        </p:nvSpPr>
        <p:spPr bwMode="auto">
          <a:xfrm>
            <a:off x="0" y="0"/>
            <a:ext cx="30279975" cy="457200"/>
          </a:xfrm>
          <a:prstGeom prst="rect">
            <a:avLst/>
          </a:prstGeom>
          <a:noFill/>
          <a:ln w="9525">
            <a:noFill/>
            <a:miter lim="800000"/>
            <a:headEnd/>
            <a:tailEnd/>
          </a:ln>
        </p:spPr>
        <p:txBody>
          <a:bodyPr wrap="none" lIns="731607" rIns="731607" anchor="ctr">
            <a:spAutoFit/>
          </a:bodyPr>
          <a:lstStyle/>
          <a:p>
            <a:endParaRPr lang="ar-SA" dirty="0">
              <a:ea typeface="Majalla UI"/>
            </a:endParaRPr>
          </a:p>
        </p:txBody>
      </p:sp>
      <p:sp>
        <p:nvSpPr>
          <p:cNvPr id="3081" name="Rectangle 357"/>
          <p:cNvSpPr>
            <a:spLocks noChangeArrowheads="1"/>
          </p:cNvSpPr>
          <p:nvPr/>
        </p:nvSpPr>
        <p:spPr bwMode="auto">
          <a:xfrm>
            <a:off x="0" y="0"/>
            <a:ext cx="30279975" cy="457200"/>
          </a:xfrm>
          <a:prstGeom prst="rect">
            <a:avLst/>
          </a:prstGeom>
          <a:noFill/>
          <a:ln w="9525">
            <a:noFill/>
            <a:miter lim="800000"/>
            <a:headEnd/>
            <a:tailEnd/>
          </a:ln>
        </p:spPr>
        <p:txBody>
          <a:bodyPr wrap="none" anchor="ctr">
            <a:spAutoFit/>
          </a:bodyPr>
          <a:lstStyle/>
          <a:p>
            <a:endParaRPr lang="ar-SA" dirty="0">
              <a:ea typeface="Majalla UI"/>
            </a:endParaRPr>
          </a:p>
        </p:txBody>
      </p:sp>
      <p:sp>
        <p:nvSpPr>
          <p:cNvPr id="3082" name="Rectangle 360"/>
          <p:cNvSpPr>
            <a:spLocks noChangeArrowheads="1"/>
          </p:cNvSpPr>
          <p:nvPr/>
        </p:nvSpPr>
        <p:spPr bwMode="auto">
          <a:xfrm>
            <a:off x="0" y="0"/>
            <a:ext cx="30279975" cy="457200"/>
          </a:xfrm>
          <a:prstGeom prst="rect">
            <a:avLst/>
          </a:prstGeom>
          <a:noFill/>
          <a:ln w="9525">
            <a:noFill/>
            <a:miter lim="800000"/>
            <a:headEnd/>
            <a:tailEnd/>
          </a:ln>
        </p:spPr>
        <p:txBody>
          <a:bodyPr wrap="none" anchor="ctr">
            <a:spAutoFit/>
          </a:bodyPr>
          <a:lstStyle/>
          <a:p>
            <a:endParaRPr lang="ar-SA" dirty="0">
              <a:ea typeface="Majalla UI"/>
            </a:endParaRPr>
          </a:p>
        </p:txBody>
      </p:sp>
      <p:sp>
        <p:nvSpPr>
          <p:cNvPr id="3083" name="مستطيل 11"/>
          <p:cNvSpPr>
            <a:spLocks noChangeArrowheads="1"/>
          </p:cNvSpPr>
          <p:nvPr/>
        </p:nvSpPr>
        <p:spPr bwMode="auto">
          <a:xfrm>
            <a:off x="2792413" y="355600"/>
            <a:ext cx="24714200" cy="5801588"/>
          </a:xfrm>
          <a:prstGeom prst="rect">
            <a:avLst/>
          </a:prstGeom>
          <a:noFill/>
          <a:ln w="9525">
            <a:noFill/>
            <a:miter lim="800000"/>
            <a:headEnd/>
            <a:tailEnd/>
          </a:ln>
        </p:spPr>
        <p:txBody>
          <a:bodyPr wrap="square">
            <a:spAutoFit/>
          </a:bodyPr>
          <a:lstStyle/>
          <a:p>
            <a:pPr algn="ctr"/>
            <a:r>
              <a:rPr lang="nl-NL" sz="5500" cap="all" dirty="0" smtClean="0"/>
              <a:t>U</a:t>
            </a:r>
            <a:r>
              <a:rPr lang="nl-NL" sz="5500" dirty="0" smtClean="0"/>
              <a:t>niversité</a:t>
            </a:r>
            <a:r>
              <a:rPr lang="nl-NL" sz="5500" cap="all" dirty="0" smtClean="0"/>
              <a:t> </a:t>
            </a:r>
            <a:r>
              <a:rPr lang="nl-NL" sz="5500" cap="all" dirty="0"/>
              <a:t>K</a:t>
            </a:r>
            <a:r>
              <a:rPr lang="nl-NL" sz="5500" dirty="0"/>
              <a:t>asdi</a:t>
            </a:r>
            <a:r>
              <a:rPr lang="nl-NL" sz="5500" cap="all" dirty="0"/>
              <a:t> </a:t>
            </a:r>
            <a:r>
              <a:rPr lang="nl-NL" sz="5500" cap="all" dirty="0" smtClean="0"/>
              <a:t>M</a:t>
            </a:r>
            <a:r>
              <a:rPr lang="nl-NL" sz="5500" dirty="0" smtClean="0"/>
              <a:t>erbah</a:t>
            </a:r>
            <a:r>
              <a:rPr lang="nl-NL" sz="5500" cap="all" dirty="0" smtClean="0"/>
              <a:t> </a:t>
            </a:r>
            <a:r>
              <a:rPr lang="nl-NL" sz="5500" dirty="0"/>
              <a:t>de </a:t>
            </a:r>
            <a:r>
              <a:rPr lang="nl-NL" sz="5500" cap="all" dirty="0"/>
              <a:t>O</a:t>
            </a:r>
            <a:r>
              <a:rPr lang="nl-NL" sz="5500" dirty="0"/>
              <a:t>uargla</a:t>
            </a:r>
            <a:endParaRPr lang="fr-FR" sz="5500" dirty="0"/>
          </a:p>
          <a:p>
            <a:pPr algn="ctr"/>
            <a:r>
              <a:rPr lang="fr-FR" sz="5500" dirty="0"/>
              <a:t>Faculté des sciences  </a:t>
            </a:r>
            <a:r>
              <a:rPr lang="fr-FR" sz="5500" dirty="0" smtClean="0"/>
              <a:t>appliqués</a:t>
            </a:r>
            <a:endParaRPr lang="fr-FR" sz="5500" dirty="0"/>
          </a:p>
          <a:p>
            <a:pPr algn="ctr"/>
            <a:r>
              <a:rPr lang="fr-FR" sz="5500" dirty="0"/>
              <a:t>Département de Génie </a:t>
            </a:r>
            <a:r>
              <a:rPr lang="fr-FR" sz="5500" dirty="0" smtClean="0"/>
              <a:t>mécanique</a:t>
            </a:r>
          </a:p>
          <a:p>
            <a:pPr algn="ctr"/>
            <a:r>
              <a:rPr lang="fr-FR" sz="5500" dirty="0" smtClean="0"/>
              <a:t>Option : Master Génie Énergétique</a:t>
            </a:r>
          </a:p>
          <a:p>
            <a:pPr algn="ctr"/>
            <a:endParaRPr lang="fr-FR" sz="5500" dirty="0"/>
          </a:p>
          <a:p>
            <a:pPr algn="ctr"/>
            <a:r>
              <a:rPr lang="fr-FR" sz="9600" dirty="0"/>
              <a:t> </a:t>
            </a:r>
          </a:p>
        </p:txBody>
      </p:sp>
      <p:sp>
        <p:nvSpPr>
          <p:cNvPr id="20" name="مستطيل 19"/>
          <p:cNvSpPr/>
          <p:nvPr/>
        </p:nvSpPr>
        <p:spPr>
          <a:xfrm>
            <a:off x="4918075" y="3376613"/>
            <a:ext cx="22415500" cy="923925"/>
          </a:xfrm>
          <a:prstGeom prst="rect">
            <a:avLst/>
          </a:prstGeom>
        </p:spPr>
        <p:txBody>
          <a:bodyPr>
            <a:spAutoFit/>
            <a:scene3d>
              <a:camera prst="isometricLeftDown"/>
              <a:lightRig rig="threePt" dir="t"/>
            </a:scene3d>
            <a:sp3d extrusionH="57150">
              <a:bevelT w="38100" h="38100" prst="convex"/>
            </a:sp3d>
          </a:bodyPr>
          <a:lstStyle/>
          <a:p>
            <a:pPr algn="ctr">
              <a:defRPr/>
            </a:pPr>
            <a:endParaRPr lang="ar-SA" sz="5400" dirty="0">
              <a:ln w="900" cmpd="sng">
                <a:solidFill>
                  <a:schemeClr val="accent1">
                    <a:satMod val="190000"/>
                    <a:alpha val="55000"/>
                  </a:schemeClr>
                </a:solidFill>
                <a:prstDash val="solid"/>
              </a:ln>
              <a:solidFill>
                <a:srgbClr val="21E6FB"/>
              </a:solidFill>
              <a:effectLst>
                <a:innerShdw blurRad="101600" dist="76200" dir="5400000">
                  <a:schemeClr val="accent1">
                    <a:satMod val="190000"/>
                    <a:tint val="100000"/>
                    <a:alpha val="74000"/>
                  </a:schemeClr>
                </a:innerShdw>
              </a:effectLst>
            </a:endParaRPr>
          </a:p>
        </p:txBody>
      </p:sp>
      <p:sp>
        <p:nvSpPr>
          <p:cNvPr id="16" name="مستطيل 15"/>
          <p:cNvSpPr/>
          <p:nvPr/>
        </p:nvSpPr>
        <p:spPr>
          <a:xfrm>
            <a:off x="4533476" y="4109812"/>
            <a:ext cx="21055914" cy="3354765"/>
          </a:xfrm>
          <a:prstGeom prst="rect">
            <a:avLst/>
          </a:prstGeom>
        </p:spPr>
        <p:txBody>
          <a:bodyPr>
            <a:spAutoFit/>
          </a:bodyPr>
          <a:lstStyle/>
          <a:p>
            <a:pPr algn="ctr"/>
            <a:r>
              <a:rPr lang="fr-FR" sz="4800" dirty="0" smtClean="0"/>
              <a:t>Chauffage de l’habitat par un mur en béton avec </a:t>
            </a:r>
          </a:p>
          <a:p>
            <a:pPr algn="ctr"/>
            <a:r>
              <a:rPr lang="fr-FR" sz="4800" dirty="0" smtClean="0"/>
              <a:t>l’</a:t>
            </a:r>
            <a:r>
              <a:rPr lang="fr-FR" sz="4800" dirty="0"/>
              <a:t>é</a:t>
            </a:r>
            <a:r>
              <a:rPr lang="fr-FR" sz="4800" dirty="0" smtClean="0"/>
              <a:t>nergie solaire</a:t>
            </a:r>
          </a:p>
          <a:p>
            <a:pPr lvl="0" algn="ctr"/>
            <a:r>
              <a:rPr lang="fr-FR" sz="3600" dirty="0" smtClean="0">
                <a:solidFill>
                  <a:schemeClr val="accent5">
                    <a:lumMod val="75000"/>
                  </a:schemeClr>
                </a:solidFill>
              </a:rPr>
              <a:t>ABDESSAMED </a:t>
            </a:r>
            <a:r>
              <a:rPr lang="fr-FR" sz="3600" dirty="0">
                <a:solidFill>
                  <a:schemeClr val="accent5">
                    <a:lumMod val="75000"/>
                  </a:schemeClr>
                </a:solidFill>
              </a:rPr>
              <a:t>BENZOUKHA   ABDELHAKIM   </a:t>
            </a:r>
            <a:r>
              <a:rPr lang="fr-FR" sz="3600" dirty="0" smtClean="0">
                <a:solidFill>
                  <a:schemeClr val="accent5">
                    <a:lumMod val="75000"/>
                  </a:schemeClr>
                </a:solidFill>
              </a:rPr>
              <a:t>RIGHI</a:t>
            </a:r>
          </a:p>
          <a:p>
            <a:pPr lvl="0" algn="ctr"/>
            <a:r>
              <a:rPr lang="fr-FR" sz="3200" dirty="0" smtClean="0"/>
              <a:t>     </a:t>
            </a:r>
            <a:endParaRPr lang="fr-FR" sz="3200" dirty="0"/>
          </a:p>
          <a:p>
            <a:pPr algn="ctr"/>
            <a:r>
              <a:rPr lang="fr-FR" sz="4800" dirty="0" smtClean="0"/>
              <a:t> </a:t>
            </a:r>
            <a:endParaRPr lang="fr-FR" sz="4800" dirty="0"/>
          </a:p>
        </p:txBody>
      </p:sp>
      <p:sp>
        <p:nvSpPr>
          <p:cNvPr id="23" name="مكعب 22"/>
          <p:cNvSpPr/>
          <p:nvPr/>
        </p:nvSpPr>
        <p:spPr>
          <a:xfrm>
            <a:off x="1735399" y="8566511"/>
            <a:ext cx="10309654" cy="5901724"/>
          </a:xfrm>
          <a:prstGeom prst="cube">
            <a:avLst>
              <a:gd name="adj" fmla="val 4899"/>
            </a:avLst>
          </a:prstGeom>
          <a:effectLst>
            <a:glow rad="139700">
              <a:schemeClr val="accent2">
                <a:satMod val="175000"/>
                <a:alpha val="40000"/>
              </a:schemeClr>
            </a:glow>
          </a:effectLst>
          <a:scene3d>
            <a:camera prst="perspectiveRight"/>
            <a:lightRig rig="threePt" dir="t"/>
          </a:scene3d>
        </p:spPr>
        <p:style>
          <a:lnRef idx="1">
            <a:schemeClr val="accent2"/>
          </a:lnRef>
          <a:fillRef idx="2">
            <a:schemeClr val="accent2"/>
          </a:fillRef>
          <a:effectRef idx="1">
            <a:schemeClr val="accent2"/>
          </a:effectRef>
          <a:fontRef idx="minor">
            <a:schemeClr val="dk1"/>
          </a:fontRef>
        </p:style>
        <p:txBody>
          <a:bodyPr rtlCol="1" anchor="ctr"/>
          <a:lstStyle/>
          <a:p>
            <a:pPr algn="just">
              <a:lnSpc>
                <a:spcPct val="115000"/>
              </a:lnSpc>
              <a:spcAft>
                <a:spcPts val="1000"/>
              </a:spcAft>
              <a:defRPr/>
            </a:pPr>
            <a:r>
              <a:rPr lang="fr-FR" sz="1800" dirty="0" smtClean="0"/>
              <a:t>	</a:t>
            </a:r>
            <a:endParaRPr lang="en-US" sz="1600" dirty="0" smtClean="0">
              <a:latin typeface="Calibri"/>
              <a:ea typeface="Times New Roman"/>
              <a:cs typeface="Arial"/>
            </a:endParaRPr>
          </a:p>
          <a:p>
            <a:pPr>
              <a:defRPr/>
            </a:pPr>
            <a:endParaRPr lang="en-US" sz="1800" dirty="0"/>
          </a:p>
          <a:p>
            <a:pPr>
              <a:defRPr/>
            </a:pPr>
            <a:endParaRPr lang="ar-SA" sz="1800" dirty="0"/>
          </a:p>
        </p:txBody>
      </p:sp>
      <p:sp>
        <p:nvSpPr>
          <p:cNvPr id="3089" name="مربع نص 27"/>
          <p:cNvSpPr txBox="1">
            <a:spLocks noChangeArrowheads="1"/>
          </p:cNvSpPr>
          <p:nvPr/>
        </p:nvSpPr>
        <p:spPr bwMode="auto">
          <a:xfrm>
            <a:off x="12537859" y="6896187"/>
            <a:ext cx="6351588" cy="1107996"/>
          </a:xfrm>
          <a:prstGeom prst="rect">
            <a:avLst/>
          </a:prstGeom>
          <a:noFill/>
          <a:ln w="9525">
            <a:noFill/>
            <a:miter lim="800000"/>
            <a:headEnd/>
            <a:tailEnd/>
          </a:ln>
        </p:spPr>
        <p:txBody>
          <a:bodyPr>
            <a:spAutoFit/>
          </a:bodyPr>
          <a:lstStyle/>
          <a:p>
            <a:pPr algn="ctr"/>
            <a:r>
              <a:rPr lang="fr-FR" sz="3600" dirty="0" smtClean="0">
                <a:solidFill>
                  <a:srgbClr val="FF0000"/>
                </a:solidFill>
                <a:latin typeface="TimesNewRoman"/>
              </a:rPr>
              <a:t>Pf : KEBDI ZAKARIA  </a:t>
            </a:r>
            <a:endParaRPr lang="fr-FR" sz="3600" dirty="0">
              <a:solidFill>
                <a:srgbClr val="FF0000"/>
              </a:solidFill>
              <a:latin typeface="TimesNewRoman"/>
            </a:endParaRPr>
          </a:p>
          <a:p>
            <a:endParaRPr lang="ar-SA" sz="3000" dirty="0"/>
          </a:p>
        </p:txBody>
      </p:sp>
      <p:sp>
        <p:nvSpPr>
          <p:cNvPr id="40" name="مجسم مشطوف الحواف 39"/>
          <p:cNvSpPr/>
          <p:nvPr/>
        </p:nvSpPr>
        <p:spPr>
          <a:xfrm>
            <a:off x="21703099" y="15256846"/>
            <a:ext cx="7760043" cy="6088251"/>
          </a:xfrm>
          <a:prstGeom prst="bevel">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effectLst>
            <a:glow rad="101600">
              <a:schemeClr val="accent2">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1" anchor="ctr"/>
          <a:lstStyle/>
          <a:p>
            <a:pPr algn="ctr">
              <a:defRPr/>
            </a:pPr>
            <a:endParaRPr lang="ar-SA" dirty="0"/>
          </a:p>
        </p:txBody>
      </p:sp>
      <p:sp>
        <p:nvSpPr>
          <p:cNvPr id="41" name="مجسم مشطوف الحواف 40"/>
          <p:cNvSpPr/>
          <p:nvPr/>
        </p:nvSpPr>
        <p:spPr>
          <a:xfrm>
            <a:off x="1491458" y="15720784"/>
            <a:ext cx="7760043" cy="6331478"/>
          </a:xfrm>
          <a:prstGeom prst="bevel">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2700000" scaled="1"/>
            <a:tileRect/>
          </a:gradFill>
          <a:effectLst>
            <a:glow rad="101600">
              <a:schemeClr val="accent2">
                <a:satMod val="175000"/>
                <a:alpha val="40000"/>
              </a:schemeClr>
            </a:glow>
          </a:effectLst>
        </p:spPr>
        <p:style>
          <a:lnRef idx="2">
            <a:schemeClr val="accent1"/>
          </a:lnRef>
          <a:fillRef idx="1">
            <a:schemeClr val="lt1"/>
          </a:fillRef>
          <a:effectRef idx="0">
            <a:schemeClr val="accent1"/>
          </a:effectRef>
          <a:fontRef idx="minor">
            <a:schemeClr val="dk1"/>
          </a:fontRef>
        </p:style>
        <p:txBody>
          <a:bodyPr rtlCol="1" anchor="ctr"/>
          <a:lstStyle/>
          <a:p>
            <a:r>
              <a:rPr lang="fr-FR" sz="2400" dirty="0">
                <a:latin typeface="Times New Roman" pitchFamily="18" charset="0"/>
                <a:cs typeface="Times New Roman" pitchFamily="18" charset="0"/>
              </a:rPr>
              <a:t>L’air au contact de ce mur s’échauffe  </a:t>
            </a:r>
            <a:r>
              <a:rPr lang="fr-FR" sz="2400" dirty="0" smtClean="0">
                <a:latin typeface="Times New Roman" pitchFamily="18" charset="0"/>
                <a:cs typeface="Times New Roman" pitchFamily="18" charset="0"/>
              </a:rPr>
              <a:t>s’élève</a:t>
            </a:r>
            <a:r>
              <a:rPr lang="fr-FR" sz="2400" dirty="0">
                <a:latin typeface="Times New Roman" pitchFamily="18" charset="0"/>
                <a:cs typeface="Times New Roman" pitchFamily="18" charset="0"/>
              </a:rPr>
              <a:t>, et pénètre dans le local </a:t>
            </a:r>
            <a:r>
              <a:rPr lang="fr-FR" sz="2400" dirty="0" smtClean="0">
                <a:latin typeface="Times New Roman" pitchFamily="18" charset="0"/>
                <a:cs typeface="Times New Roman" pitchFamily="18" charset="0"/>
              </a:rPr>
              <a:t>à travers  des </a:t>
            </a:r>
            <a:r>
              <a:rPr lang="fr-FR" sz="2400" dirty="0">
                <a:latin typeface="Times New Roman" pitchFamily="18" charset="0"/>
                <a:cs typeface="Times New Roman" pitchFamily="18" charset="0"/>
              </a:rPr>
              <a:t>orifices en partie haut du mur. L’air intérieur, plus froid, est </a:t>
            </a:r>
            <a:r>
              <a:rPr lang="fr-FR" sz="2400" dirty="0" smtClean="0">
                <a:latin typeface="Times New Roman" pitchFamily="18" charset="0"/>
                <a:cs typeface="Times New Roman" pitchFamily="18" charset="0"/>
              </a:rPr>
              <a:t>dégagé naturellement </a:t>
            </a:r>
            <a:r>
              <a:rPr lang="fr-FR" sz="2400" dirty="0">
                <a:latin typeface="Times New Roman" pitchFamily="18" charset="0"/>
                <a:cs typeface="Times New Roman" pitchFamily="18" charset="0"/>
              </a:rPr>
              <a:t>par les orifices inférieurs. Ce parcours est appelé ‘</a:t>
            </a:r>
            <a:r>
              <a:rPr lang="fr-FR" sz="2400" dirty="0">
                <a:solidFill>
                  <a:schemeClr val="tx1"/>
                </a:solidFill>
                <a:latin typeface="Times New Roman" pitchFamily="18" charset="0"/>
                <a:cs typeface="Times New Roman" pitchFamily="18" charset="0"/>
              </a:rPr>
              <a:t>thermocirculation’. </a:t>
            </a:r>
            <a:r>
              <a:rPr lang="fr-FR" sz="2400" dirty="0" smtClean="0">
                <a:latin typeface="Times New Roman" pitchFamily="18" charset="0"/>
                <a:cs typeface="Times New Roman" pitchFamily="18" charset="0"/>
              </a:rPr>
              <a:t>Le chauffage </a:t>
            </a:r>
            <a:r>
              <a:rPr lang="fr-FR" sz="2400" dirty="0">
                <a:latin typeface="Times New Roman" pitchFamily="18" charset="0"/>
                <a:cs typeface="Times New Roman" pitchFamily="18" charset="0"/>
              </a:rPr>
              <a:t>du local est obtenu principalement par convection sur la face interne du </a:t>
            </a:r>
            <a:r>
              <a:rPr lang="fr-FR" sz="2400" dirty="0" smtClean="0">
                <a:latin typeface="Times New Roman" pitchFamily="18" charset="0"/>
                <a:cs typeface="Times New Roman" pitchFamily="18" charset="0"/>
              </a:rPr>
              <a:t>mur qui </a:t>
            </a:r>
            <a:r>
              <a:rPr lang="fr-FR" sz="2400" dirty="0">
                <a:latin typeface="Times New Roman" pitchFamily="18" charset="0"/>
                <a:cs typeface="Times New Roman" pitchFamily="18" charset="0"/>
              </a:rPr>
              <a:t>restitue la chaleur stockée avec un certain déphasage, alors qu’un </a:t>
            </a:r>
            <a:r>
              <a:rPr lang="fr-FR" sz="2400" dirty="0" smtClean="0">
                <a:latin typeface="Times New Roman" pitchFamily="18" charset="0"/>
                <a:cs typeface="Times New Roman" pitchFamily="18" charset="0"/>
              </a:rPr>
              <a:t>chauffage instantané </a:t>
            </a:r>
            <a:r>
              <a:rPr lang="fr-FR" sz="2400" dirty="0">
                <a:latin typeface="Times New Roman" pitchFamily="18" charset="0"/>
                <a:cs typeface="Times New Roman" pitchFamily="18" charset="0"/>
              </a:rPr>
              <a:t>est possible grâce à la ‘thermocirculation’. Des clapets sont placés </a:t>
            </a:r>
            <a:r>
              <a:rPr lang="fr-FR" sz="2400" dirty="0" smtClean="0">
                <a:latin typeface="Times New Roman" pitchFamily="18" charset="0"/>
                <a:cs typeface="Times New Roman" pitchFamily="18" charset="0"/>
              </a:rPr>
              <a:t>devant les </a:t>
            </a:r>
            <a:r>
              <a:rPr lang="fr-FR" sz="2400" dirty="0">
                <a:latin typeface="Times New Roman" pitchFamily="18" charset="0"/>
                <a:cs typeface="Times New Roman" pitchFamily="18" charset="0"/>
              </a:rPr>
              <a:t>orifices inférieurs pour éviter une circulation inverse la nuit</a:t>
            </a:r>
            <a:endParaRPr lang="ar-SA" sz="2400" dirty="0">
              <a:latin typeface="Times New Roman" pitchFamily="18" charset="0"/>
              <a:cs typeface="Times New Roman" pitchFamily="18" charset="0"/>
            </a:endParaRPr>
          </a:p>
        </p:txBody>
      </p:sp>
      <p:sp>
        <p:nvSpPr>
          <p:cNvPr id="3098" name="مربع نص 42"/>
          <p:cNvSpPr txBox="1">
            <a:spLocks noChangeArrowheads="1"/>
          </p:cNvSpPr>
          <p:nvPr/>
        </p:nvSpPr>
        <p:spPr bwMode="auto">
          <a:xfrm>
            <a:off x="22528176" y="15363065"/>
            <a:ext cx="6710363" cy="523220"/>
          </a:xfrm>
          <a:prstGeom prst="rect">
            <a:avLst/>
          </a:prstGeom>
          <a:noFill/>
          <a:ln w="9525">
            <a:noFill/>
            <a:miter lim="800000"/>
            <a:headEnd/>
            <a:tailEnd/>
          </a:ln>
        </p:spPr>
        <p:txBody>
          <a:bodyPr>
            <a:spAutoFit/>
          </a:bodyPr>
          <a:lstStyle/>
          <a:p>
            <a:pPr indent="228600"/>
            <a:r>
              <a:rPr lang="fr-FR" sz="2800" i="1" dirty="0" smtClean="0">
                <a:solidFill>
                  <a:srgbClr val="FF3300"/>
                </a:solidFill>
              </a:rPr>
              <a:t>Modèle géométrique du local</a:t>
            </a:r>
            <a:endParaRPr lang="ar-SA" sz="2800" i="1" dirty="0" smtClean="0">
              <a:solidFill>
                <a:srgbClr val="FF3300"/>
              </a:solidFill>
              <a:cs typeface="Times New Roman" pitchFamily="18" charset="0"/>
            </a:endParaRPr>
          </a:p>
        </p:txBody>
      </p:sp>
      <p:sp>
        <p:nvSpPr>
          <p:cNvPr id="3099" name="مربع نص 47"/>
          <p:cNvSpPr txBox="1">
            <a:spLocks noChangeArrowheads="1"/>
          </p:cNvSpPr>
          <p:nvPr/>
        </p:nvSpPr>
        <p:spPr bwMode="auto">
          <a:xfrm>
            <a:off x="2147087" y="15723952"/>
            <a:ext cx="6507163" cy="613245"/>
          </a:xfrm>
          <a:prstGeom prst="rect">
            <a:avLst/>
          </a:prstGeom>
          <a:noFill/>
          <a:ln w="9525">
            <a:noFill/>
            <a:miter lim="800000"/>
            <a:headEnd/>
            <a:tailEnd/>
          </a:ln>
        </p:spPr>
        <p:txBody>
          <a:bodyPr>
            <a:spAutoFit/>
          </a:bodyPr>
          <a:lstStyle/>
          <a:p>
            <a:pPr algn="ctr">
              <a:lnSpc>
                <a:spcPct val="115000"/>
              </a:lnSpc>
            </a:pPr>
            <a:r>
              <a:rPr lang="fr-FR" sz="3200" i="1" dirty="0" smtClean="0">
                <a:solidFill>
                  <a:srgbClr val="FF0000"/>
                </a:solidFill>
                <a:cs typeface="Times New Roman" pitchFamily="18" charset="0"/>
              </a:rPr>
              <a:t>Principe de fonctionnement</a:t>
            </a:r>
            <a:r>
              <a:rPr lang="fr-FR" sz="3200" i="1" dirty="0">
                <a:solidFill>
                  <a:srgbClr val="FF0000"/>
                </a:solidFill>
                <a:cs typeface="Times New Roman" pitchFamily="18" charset="0"/>
              </a:rPr>
              <a:t> :</a:t>
            </a:r>
            <a:endParaRPr lang="en-US" sz="2400" i="1" dirty="0">
              <a:cs typeface="Times New Roman" pitchFamily="18" charset="0"/>
            </a:endParaRPr>
          </a:p>
        </p:txBody>
      </p:sp>
      <p:sp>
        <p:nvSpPr>
          <p:cNvPr id="3100" name="مربع نص 30"/>
          <p:cNvSpPr txBox="1">
            <a:spLocks noChangeArrowheads="1"/>
          </p:cNvSpPr>
          <p:nvPr/>
        </p:nvSpPr>
        <p:spPr bwMode="auto">
          <a:xfrm rot="-537234">
            <a:off x="22093238" y="20878800"/>
            <a:ext cx="5287962" cy="1785938"/>
          </a:xfrm>
          <a:prstGeom prst="rect">
            <a:avLst/>
          </a:prstGeom>
          <a:noFill/>
          <a:ln w="9525">
            <a:noFill/>
            <a:miter lim="800000"/>
            <a:headEnd/>
            <a:tailEnd/>
          </a:ln>
        </p:spPr>
        <p:txBody>
          <a:bodyPr>
            <a:spAutoFit/>
          </a:bodyPr>
          <a:lstStyle/>
          <a:p>
            <a:endParaRPr lang="ar-SA" dirty="0">
              <a:ea typeface="Majalla UI"/>
            </a:endParaRPr>
          </a:p>
        </p:txBody>
      </p:sp>
      <p:sp>
        <p:nvSpPr>
          <p:cNvPr id="48" name="مكعب 47"/>
          <p:cNvSpPr/>
          <p:nvPr/>
        </p:nvSpPr>
        <p:spPr>
          <a:xfrm>
            <a:off x="21158930" y="21934370"/>
            <a:ext cx="8304212" cy="4337099"/>
          </a:xfrm>
          <a:prstGeom prst="cube">
            <a:avLst>
              <a:gd name="adj" fmla="val 4023"/>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r-FR" sz="3600" i="1" dirty="0" smtClean="0">
                <a:solidFill>
                  <a:srgbClr val="FF3300"/>
                </a:solidFill>
                <a:latin typeface="Times New Roman" pitchFamily="18" charset="0"/>
                <a:cs typeface="Times New Roman" pitchFamily="18" charset="0"/>
              </a:rPr>
              <a:t>Conditions théoriques</a:t>
            </a:r>
          </a:p>
          <a:p>
            <a:r>
              <a:rPr lang="en-US" sz="2400" dirty="0" smtClean="0">
                <a:solidFill>
                  <a:schemeClr val="tx1"/>
                </a:solidFill>
                <a:latin typeface="Times New Roman" pitchFamily="18" charset="0"/>
                <a:cs typeface="Times New Roman" pitchFamily="18" charset="0"/>
              </a:rPr>
              <a:t>Orientation </a:t>
            </a:r>
            <a:r>
              <a:rPr lang="en-US" sz="2400" dirty="0">
                <a:solidFill>
                  <a:schemeClr val="tx1"/>
                </a:solidFill>
                <a:latin typeface="Times New Roman" pitchFamily="18" charset="0"/>
                <a:cs typeface="Times New Roman" pitchFamily="18" charset="0"/>
              </a:rPr>
              <a:t>du local plein sud et en plein solaire (orientation optimale).</a:t>
            </a:r>
          </a:p>
          <a:p>
            <a:r>
              <a:rPr lang="fr-FR" sz="2400" dirty="0">
                <a:solidFill>
                  <a:schemeClr val="tx1"/>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Masse suffisante pour les murs et les dalles (inertie thermique).</a:t>
            </a:r>
          </a:p>
          <a:p>
            <a:r>
              <a:rPr lang="fr-FR" sz="2400" dirty="0">
                <a:solidFill>
                  <a:schemeClr val="tx1"/>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Isolation thermique des parois (pour éviter les pertes thermique).</a:t>
            </a:r>
          </a:p>
          <a:p>
            <a:r>
              <a:rPr lang="fr-FR" sz="2400" dirty="0">
                <a:solidFill>
                  <a:schemeClr val="tx1"/>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Disponibilités des protections solaires naturelles ou artificielles (pour éviter la surchauffe).</a:t>
            </a:r>
          </a:p>
          <a:p>
            <a:pPr algn="ctr">
              <a:defRPr/>
            </a:pPr>
            <a:endParaRPr lang="ar-SA" sz="2400" dirty="0"/>
          </a:p>
        </p:txBody>
      </p:sp>
      <p:sp>
        <p:nvSpPr>
          <p:cNvPr id="50" name="مكعب 49"/>
          <p:cNvSpPr/>
          <p:nvPr/>
        </p:nvSpPr>
        <p:spPr>
          <a:xfrm>
            <a:off x="1163496" y="24390636"/>
            <a:ext cx="8101012" cy="6824811"/>
          </a:xfrm>
          <a:prstGeom prst="cube">
            <a:avLst>
              <a:gd name="adj" fmla="val 4321"/>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SA" dirty="0"/>
          </a:p>
        </p:txBody>
      </p:sp>
      <p:sp>
        <p:nvSpPr>
          <p:cNvPr id="3107" name="مستطيل 55"/>
          <p:cNvSpPr>
            <a:spLocks noChangeArrowheads="1"/>
          </p:cNvSpPr>
          <p:nvPr/>
        </p:nvSpPr>
        <p:spPr bwMode="auto">
          <a:xfrm>
            <a:off x="21637625" y="20275550"/>
            <a:ext cx="7435850" cy="548099"/>
          </a:xfrm>
          <a:prstGeom prst="rect">
            <a:avLst/>
          </a:prstGeom>
          <a:noFill/>
          <a:ln w="9525">
            <a:noFill/>
            <a:miter lim="800000"/>
            <a:headEnd/>
            <a:tailEnd/>
          </a:ln>
        </p:spPr>
        <p:txBody>
          <a:bodyPr wrap="square">
            <a:spAutoFit/>
          </a:bodyPr>
          <a:lstStyle/>
          <a:p>
            <a:pPr>
              <a:lnSpc>
                <a:spcPct val="115000"/>
              </a:lnSpc>
            </a:pPr>
            <a:r>
              <a:rPr lang="fr-FR" sz="2800" i="1" dirty="0">
                <a:solidFill>
                  <a:srgbClr val="FF0000"/>
                </a:solidFill>
                <a:ea typeface="Calibri" pitchFamily="34" charset="0"/>
                <a:cs typeface="Arial" pitchFamily="34" charset="0"/>
              </a:rPr>
              <a:t> </a:t>
            </a:r>
            <a:r>
              <a:rPr lang="fr-FR" sz="1800" dirty="0">
                <a:ea typeface="Calibri" pitchFamily="34" charset="0"/>
                <a:cs typeface="Arial" pitchFamily="34" charset="0"/>
              </a:rPr>
              <a:t> </a:t>
            </a:r>
            <a:endParaRPr lang="en-US" sz="1800" dirty="0">
              <a:latin typeface="Calibri" pitchFamily="34" charset="0"/>
              <a:ea typeface="Times New Roman" pitchFamily="18" charset="0"/>
              <a:cs typeface="Arial" pitchFamily="34" charset="0"/>
            </a:endParaRPr>
          </a:p>
        </p:txBody>
      </p:sp>
      <p:sp>
        <p:nvSpPr>
          <p:cNvPr id="58" name="مجسم مشطوف الحواف 57"/>
          <p:cNvSpPr/>
          <p:nvPr/>
        </p:nvSpPr>
        <p:spPr>
          <a:xfrm>
            <a:off x="21143784" y="26882288"/>
            <a:ext cx="8748584" cy="5531451"/>
          </a:xfrm>
          <a:prstGeom prst="bevel">
            <a:avLst>
              <a:gd name="adj" fmla="val 2351"/>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fr-FR" sz="2400" dirty="0" smtClean="0">
              <a:solidFill>
                <a:schemeClr val="tx1"/>
              </a:solidFill>
              <a:latin typeface="Times New Roman" pitchFamily="18" charset="0"/>
              <a:cs typeface="Times New Roman" pitchFamily="18" charset="0"/>
            </a:endParaRPr>
          </a:p>
          <a:p>
            <a:endParaRPr lang="fr-FR" sz="2400" dirty="0">
              <a:solidFill>
                <a:schemeClr val="tx1"/>
              </a:solidFill>
              <a:latin typeface="Times New Roman" pitchFamily="18" charset="0"/>
              <a:cs typeface="Times New Roman" pitchFamily="18" charset="0"/>
            </a:endParaRPr>
          </a:p>
          <a:p>
            <a:endParaRPr lang="fr-FR" sz="2400" dirty="0" smtClean="0">
              <a:solidFill>
                <a:schemeClr val="tx1"/>
              </a:solidFill>
              <a:latin typeface="Times New Roman" pitchFamily="18" charset="0"/>
              <a:cs typeface="Times New Roman" pitchFamily="18" charset="0"/>
            </a:endParaRPr>
          </a:p>
          <a:p>
            <a:endParaRPr lang="fr-FR" sz="2400" dirty="0">
              <a:solidFill>
                <a:schemeClr val="tx1"/>
              </a:solidFill>
              <a:latin typeface="Times New Roman" pitchFamily="18" charset="0"/>
              <a:cs typeface="Times New Roman" pitchFamily="18" charset="0"/>
            </a:endParaRPr>
          </a:p>
          <a:p>
            <a:r>
              <a:rPr lang="fr-FR" sz="2600" dirty="0" smtClean="0">
                <a:solidFill>
                  <a:schemeClr val="tx1"/>
                </a:solidFill>
                <a:latin typeface="Times New Roman" pitchFamily="18" charset="0"/>
                <a:cs typeface="Times New Roman" pitchFamily="18" charset="0"/>
              </a:rPr>
              <a:t>Initialement</a:t>
            </a:r>
            <a:r>
              <a:rPr lang="fr-FR" sz="2600" dirty="0">
                <a:solidFill>
                  <a:schemeClr val="tx1"/>
                </a:solidFill>
                <a:latin typeface="Times New Roman" pitchFamily="18" charset="0"/>
                <a:cs typeface="Times New Roman" pitchFamily="18" charset="0"/>
              </a:rPr>
              <a:t>, on ne considère que la température de l’air à l’intérieur du local </a:t>
            </a:r>
            <a:r>
              <a:rPr lang="fr-FR" sz="2600" dirty="0" smtClean="0">
                <a:solidFill>
                  <a:schemeClr val="tx1"/>
                </a:solidFill>
                <a:latin typeface="Times New Roman" pitchFamily="18" charset="0"/>
                <a:cs typeface="Times New Roman" pitchFamily="18" charset="0"/>
              </a:rPr>
              <a:t> </a:t>
            </a:r>
            <a:r>
              <a:rPr lang="fr-FR" sz="2600" dirty="0">
                <a:solidFill>
                  <a:schemeClr val="tx1"/>
                </a:solidFill>
                <a:latin typeface="Times New Roman" pitchFamily="18" charset="0"/>
                <a:cs typeface="Times New Roman" pitchFamily="18" charset="0"/>
              </a:rPr>
              <a:t>et constante:</a:t>
            </a:r>
          </a:p>
          <a:p>
            <a:r>
              <a:rPr lang="fr-FR" sz="2600" dirty="0">
                <a:solidFill>
                  <a:schemeClr val="tx1"/>
                </a:solidFill>
                <a:latin typeface="Times New Roman" pitchFamily="18" charset="0"/>
                <a:cs typeface="Times New Roman" pitchFamily="18" charset="0"/>
              </a:rPr>
              <a:t>• T( x, y,0) = 10°C</a:t>
            </a:r>
          </a:p>
          <a:p>
            <a:r>
              <a:rPr lang="fr-FR" sz="2600" dirty="0">
                <a:solidFill>
                  <a:schemeClr val="tx1"/>
                </a:solidFill>
                <a:latin typeface="Times New Roman" pitchFamily="18" charset="0"/>
                <a:cs typeface="Times New Roman" pitchFamily="18" charset="0"/>
              </a:rPr>
              <a:t>• L’air est en repos (sans mouvement): U = V = 0</a:t>
            </a:r>
          </a:p>
          <a:p>
            <a:r>
              <a:rPr lang="fr-FR" sz="2600" dirty="0">
                <a:solidFill>
                  <a:schemeClr val="tx1"/>
                </a:solidFill>
                <a:latin typeface="Times New Roman" pitchFamily="18" charset="0"/>
                <a:cs typeface="Times New Roman" pitchFamily="18" charset="0"/>
              </a:rPr>
              <a:t>• Sur les parois internes du local (condition de non glissement): U = V </a:t>
            </a:r>
            <a:r>
              <a:rPr lang="fr-FR" sz="2600" dirty="0" smtClean="0">
                <a:solidFill>
                  <a:schemeClr val="tx1"/>
                </a:solidFill>
                <a:latin typeface="Times New Roman" pitchFamily="18" charset="0"/>
                <a:cs typeface="Times New Roman" pitchFamily="18" charset="0"/>
              </a:rPr>
              <a:t>= 0</a:t>
            </a:r>
          </a:p>
          <a:p>
            <a:endParaRPr lang="fr-FR" sz="2400" dirty="0" smtClean="0">
              <a:solidFill>
                <a:schemeClr val="tx1"/>
              </a:solidFill>
              <a:latin typeface="Times New Roman" pitchFamily="18" charset="0"/>
              <a:cs typeface="Times New Roman" pitchFamily="18" charset="0"/>
            </a:endParaRPr>
          </a:p>
          <a:p>
            <a:endParaRPr lang="fr-FR" sz="2400" dirty="0">
              <a:solidFill>
                <a:schemeClr val="tx1"/>
              </a:solidFill>
              <a:latin typeface="Times New Roman" pitchFamily="18" charset="0"/>
              <a:cs typeface="Times New Roman" pitchFamily="18" charset="0"/>
            </a:endParaRPr>
          </a:p>
          <a:p>
            <a:endParaRPr lang="fr-FR" sz="2400" dirty="0" smtClean="0">
              <a:solidFill>
                <a:schemeClr val="tx1"/>
              </a:solidFill>
              <a:latin typeface="Times New Roman" pitchFamily="18" charset="0"/>
              <a:cs typeface="Times New Roman" pitchFamily="18" charset="0"/>
            </a:endParaRPr>
          </a:p>
          <a:p>
            <a:endParaRPr lang="fr-FR" sz="2400" dirty="0">
              <a:solidFill>
                <a:schemeClr val="tx1"/>
              </a:solidFill>
              <a:latin typeface="Times New Roman" pitchFamily="18" charset="0"/>
              <a:cs typeface="Times New Roman" pitchFamily="18" charset="0"/>
            </a:endParaRPr>
          </a:p>
          <a:p>
            <a:endParaRPr lang="ar-SA" sz="2400" dirty="0">
              <a:solidFill>
                <a:schemeClr val="tx1"/>
              </a:solidFill>
              <a:latin typeface="Times New Roman" pitchFamily="18" charset="0"/>
              <a:cs typeface="Times New Roman" pitchFamily="18" charset="0"/>
            </a:endParaRPr>
          </a:p>
        </p:txBody>
      </p:sp>
      <p:sp>
        <p:nvSpPr>
          <p:cNvPr id="3111" name="مستطيل 60"/>
          <p:cNvSpPr>
            <a:spLocks noChangeArrowheads="1"/>
          </p:cNvSpPr>
          <p:nvPr/>
        </p:nvSpPr>
        <p:spPr bwMode="auto">
          <a:xfrm>
            <a:off x="1682319" y="24676248"/>
            <a:ext cx="6950075"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5000"/>
              </a:lnSpc>
              <a:defRPr/>
            </a:pPr>
            <a:r>
              <a:rPr lang="fr-FR" sz="3200" i="1" dirty="0" smtClean="0">
                <a:solidFill>
                  <a:srgbClr val="FF0000"/>
                </a:solidFill>
              </a:rPr>
              <a:t>Propriétés </a:t>
            </a:r>
            <a:r>
              <a:rPr lang="fr-FR" sz="3200" i="1" dirty="0">
                <a:solidFill>
                  <a:srgbClr val="FF0000"/>
                </a:solidFill>
              </a:rPr>
              <a:t>physiques des matériaux choisis pour la simulation</a:t>
            </a:r>
            <a:endParaRPr lang="en-US" sz="3200" i="1" dirty="0">
              <a:solidFill>
                <a:srgbClr val="FF0000"/>
              </a:solidFill>
              <a:latin typeface="Calibri" pitchFamily="34" charset="0"/>
              <a:ea typeface="Calibri" pitchFamily="34" charset="0"/>
              <a:cs typeface="Arial" pitchFamily="34" charset="0"/>
            </a:endParaRPr>
          </a:p>
          <a:p>
            <a:pPr>
              <a:lnSpc>
                <a:spcPct val="115000"/>
              </a:lnSpc>
              <a:defRPr/>
            </a:pPr>
            <a:r>
              <a:rPr lang="fr-FR" sz="1800" i="1" dirty="0">
                <a:ea typeface="Calibri" pitchFamily="34" charset="0"/>
                <a:cs typeface="Arial" pitchFamily="34" charset="0"/>
              </a:rPr>
              <a:t> </a:t>
            </a:r>
            <a:r>
              <a:rPr lang="fr-FR" sz="1800" i="1" dirty="0" smtClean="0">
                <a:ea typeface="Calibri" pitchFamily="34" charset="0"/>
                <a:cs typeface="Arial" pitchFamily="34" charset="0"/>
              </a:rPr>
              <a:t>                                                                                                                                                        </a:t>
            </a:r>
            <a:endParaRPr lang="en-US" sz="1800" dirty="0">
              <a:latin typeface="Calibri" pitchFamily="34" charset="0"/>
              <a:ea typeface="Calibri" pitchFamily="34" charset="0"/>
              <a:cs typeface="Arial" pitchFamily="34" charset="0"/>
            </a:endParaRPr>
          </a:p>
          <a:p>
            <a:pPr>
              <a:lnSpc>
                <a:spcPct val="115000"/>
              </a:lnSpc>
              <a:defRPr/>
            </a:pPr>
            <a:r>
              <a:rPr lang="fr-FR" sz="1800" i="1" dirty="0">
                <a:ea typeface="Calibri" pitchFamily="34" charset="0"/>
                <a:cs typeface="Arial" pitchFamily="34" charset="0"/>
              </a:rPr>
              <a:t> </a:t>
            </a:r>
            <a:r>
              <a:rPr lang="fr-FR" sz="1800" dirty="0">
                <a:ea typeface="Calibri" pitchFamily="34" charset="0"/>
                <a:cs typeface="Arial" pitchFamily="34" charset="0"/>
              </a:rPr>
              <a:t>            </a:t>
            </a:r>
            <a:endParaRPr lang="en-US" sz="1800" dirty="0">
              <a:latin typeface="Calibri" pitchFamily="34" charset="0"/>
              <a:ea typeface="Calibri" pitchFamily="34" charset="0"/>
              <a:cs typeface="Arial" pitchFamily="34" charset="0"/>
            </a:endParaRPr>
          </a:p>
        </p:txBody>
      </p:sp>
      <p:sp>
        <p:nvSpPr>
          <p:cNvPr id="64" name="مجسم مشطوف الحواف 63"/>
          <p:cNvSpPr/>
          <p:nvPr/>
        </p:nvSpPr>
        <p:spPr>
          <a:xfrm>
            <a:off x="21130054" y="33659805"/>
            <a:ext cx="8776044" cy="8696367"/>
          </a:xfrm>
          <a:prstGeom prst="bevel">
            <a:avLst>
              <a:gd name="adj" fmla="val 5000"/>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6200000" scaled="1"/>
            <a:tileRect/>
          </a:gra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SA" sz="1100" dirty="0"/>
          </a:p>
        </p:txBody>
      </p:sp>
      <p:sp>
        <p:nvSpPr>
          <p:cNvPr id="52" name="شكل بيضاوي 51"/>
          <p:cNvSpPr/>
          <p:nvPr/>
        </p:nvSpPr>
        <p:spPr>
          <a:xfrm>
            <a:off x="11795211" y="9620747"/>
            <a:ext cx="6858000" cy="4013200"/>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10800000" scaled="1"/>
            <a:tileRect/>
          </a:gradFill>
          <a:effectLst>
            <a:glow rad="139700">
              <a:schemeClr val="accent3">
                <a:satMod val="175000"/>
                <a:alpha val="40000"/>
              </a:schemeClr>
            </a:glow>
            <a:innerShdw blurRad="114300">
              <a:prstClr val="black"/>
            </a:innerShdw>
          </a:effectLst>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SA" sz="18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116" name="Rectangle 272"/>
          <p:cNvSpPr>
            <a:spLocks noChangeArrowheads="1"/>
          </p:cNvSpPr>
          <p:nvPr/>
        </p:nvSpPr>
        <p:spPr bwMode="auto">
          <a:xfrm>
            <a:off x="13463098" y="10922682"/>
            <a:ext cx="4176713" cy="1846659"/>
          </a:xfrm>
          <a:prstGeom prst="rect">
            <a:avLst/>
          </a:prstGeom>
          <a:noFill/>
          <a:ln w="9525">
            <a:noFill/>
            <a:miter lim="800000"/>
            <a:headEnd/>
            <a:tailEnd/>
          </a:ln>
        </p:spPr>
        <p:txBody>
          <a:bodyPr wrap="square" anchor="ctr">
            <a:spAutoFit/>
          </a:bodyPr>
          <a:lstStyle/>
          <a:p>
            <a:r>
              <a:rPr lang="fr-FR" sz="2400" dirty="0" smtClean="0"/>
              <a:t>Latitude </a:t>
            </a:r>
            <a:r>
              <a:rPr lang="fr-FR" sz="2400" dirty="0"/>
              <a:t>du lieu </a:t>
            </a:r>
            <a:r>
              <a:rPr lang="fr-FR" sz="2400" dirty="0" smtClean="0"/>
              <a:t>N°  31° N</a:t>
            </a:r>
            <a:endParaRPr lang="fr-FR" sz="2400" dirty="0"/>
          </a:p>
          <a:p>
            <a:r>
              <a:rPr lang="fr-FR" sz="2400" dirty="0"/>
              <a:t>Rayonnement solaire (w /</a:t>
            </a:r>
            <a:r>
              <a:rPr lang="fr-FR" sz="2400" dirty="0" smtClean="0"/>
              <a:t>m</a:t>
            </a:r>
            <a:r>
              <a:rPr lang="fr-FR" sz="2400" baseline="30000" dirty="0" smtClean="0"/>
              <a:t>2</a:t>
            </a:r>
            <a:r>
              <a:rPr lang="fr-FR" sz="2400" dirty="0" smtClean="0"/>
              <a:t>)  4618</a:t>
            </a:r>
            <a:endParaRPr lang="fr-FR" sz="2400" dirty="0"/>
          </a:p>
          <a:p>
            <a:r>
              <a:rPr lang="fr-FR" sz="2400" dirty="0"/>
              <a:t>Température moyenne(°</a:t>
            </a:r>
            <a:r>
              <a:rPr lang="fr-FR" sz="2400" dirty="0" smtClean="0"/>
              <a:t>c)  35</a:t>
            </a:r>
          </a:p>
          <a:p>
            <a:endParaRPr lang="fr-FR" sz="1800" dirty="0"/>
          </a:p>
        </p:txBody>
      </p:sp>
      <p:sp>
        <p:nvSpPr>
          <p:cNvPr id="53" name="مستطيل 52"/>
          <p:cNvSpPr/>
          <p:nvPr/>
        </p:nvSpPr>
        <p:spPr>
          <a:xfrm>
            <a:off x="13594280" y="9818925"/>
            <a:ext cx="3830596" cy="1077218"/>
          </a:xfrm>
          <a:prstGeom prst="rect">
            <a:avLst/>
          </a:prstGeom>
          <a:noFill/>
        </p:spPr>
        <p:txBody>
          <a:bodyPr>
            <a:spAutoFit/>
          </a:bodyPr>
          <a:lstStyle/>
          <a:p>
            <a:pPr algn="ctr">
              <a:defRPr/>
            </a:pPr>
            <a:r>
              <a:rPr lang="fr-FR" sz="3200" i="1" dirty="0">
                <a:solidFill>
                  <a:srgbClr val="FF0000"/>
                </a:solidFill>
                <a:latin typeface="Bell MT" pitchFamily="18" charset="0"/>
                <a:cs typeface="Times New Roman" pitchFamily="18" charset="0"/>
              </a:rPr>
              <a:t>Spécification de site </a:t>
            </a:r>
            <a:r>
              <a:rPr lang="fr-FR" sz="3200" i="1" dirty="0" smtClean="0">
                <a:solidFill>
                  <a:srgbClr val="FF0000"/>
                </a:solidFill>
                <a:latin typeface="Bell MT" pitchFamily="18" charset="0"/>
                <a:cs typeface="Times New Roman" pitchFamily="18" charset="0"/>
              </a:rPr>
              <a:t>d’</a:t>
            </a:r>
            <a:r>
              <a:rPr lang="fr-FR" sz="3200" i="1" dirty="0">
                <a:solidFill>
                  <a:srgbClr val="FF0000"/>
                </a:solidFill>
                <a:latin typeface="Bell MT" pitchFamily="18" charset="0"/>
                <a:cs typeface="Times New Roman" pitchFamily="18" charset="0"/>
              </a:rPr>
              <a:t>O</a:t>
            </a:r>
            <a:r>
              <a:rPr lang="fr-FR" sz="3200" i="1" dirty="0" smtClean="0">
                <a:solidFill>
                  <a:srgbClr val="FF0000"/>
                </a:solidFill>
                <a:latin typeface="Bell MT" pitchFamily="18" charset="0"/>
                <a:cs typeface="Times New Roman" pitchFamily="18" charset="0"/>
              </a:rPr>
              <a:t>uargla</a:t>
            </a:r>
            <a:endParaRPr lang="ar-SA" sz="3200" i="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6" name="مجسم مشطوف الحواف 55"/>
          <p:cNvSpPr/>
          <p:nvPr/>
        </p:nvSpPr>
        <p:spPr>
          <a:xfrm>
            <a:off x="1255803" y="33659805"/>
            <a:ext cx="8289733" cy="8723785"/>
          </a:xfrm>
          <a:prstGeom prst="bevel">
            <a:avLst>
              <a:gd name="adj" fmla="val 2351"/>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8900000" scaled="1"/>
            <a:tileRect/>
          </a:gradFill>
          <a:effectLst>
            <a:glow rad="1397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r-FR" sz="3600" i="1" dirty="0">
                <a:solidFill>
                  <a:srgbClr val="FF0000"/>
                </a:solidFill>
                <a:latin typeface="Times New Roman" pitchFamily="18" charset="0"/>
                <a:cs typeface="Times New Roman" pitchFamily="18" charset="0"/>
              </a:rPr>
              <a:t>Approximation</a:t>
            </a:r>
          </a:p>
          <a:p>
            <a:r>
              <a:rPr lang="fr-FR" sz="2100" dirty="0">
                <a:solidFill>
                  <a:schemeClr val="tx1"/>
                </a:solidFill>
                <a:latin typeface="Times New Roman" pitchFamily="18" charset="0"/>
                <a:cs typeface="Times New Roman" pitchFamily="18" charset="0"/>
              </a:rPr>
              <a:t>Nous pouvons considérer que le flux solaire ϕ (en W/m2) arrivant sur la face</a:t>
            </a:r>
          </a:p>
          <a:p>
            <a:r>
              <a:rPr lang="fr-FR" sz="2100" dirty="0">
                <a:solidFill>
                  <a:schemeClr val="tx1"/>
                </a:solidFill>
                <a:latin typeface="Times New Roman" pitchFamily="18" charset="0"/>
                <a:cs typeface="Times New Roman" pitchFamily="18" charset="0"/>
              </a:rPr>
              <a:t>extérieure du mur Trombe entre 8 h 00 et 18 h 00 est de valeur maximale 550 (W/m2) </a:t>
            </a:r>
            <a:r>
              <a:rPr lang="fr-FR" sz="2100" dirty="0" smtClean="0">
                <a:solidFill>
                  <a:schemeClr val="tx1"/>
                </a:solidFill>
                <a:latin typeface="Times New Roman" pitchFamily="18" charset="0"/>
                <a:cs typeface="Times New Roman" pitchFamily="18" charset="0"/>
              </a:rPr>
              <a:t>à 13 </a:t>
            </a:r>
            <a:r>
              <a:rPr lang="fr-FR" sz="2100" dirty="0">
                <a:solidFill>
                  <a:schemeClr val="tx1"/>
                </a:solidFill>
                <a:latin typeface="Times New Roman" pitchFamily="18" charset="0"/>
                <a:cs typeface="Times New Roman" pitchFamily="18" charset="0"/>
              </a:rPr>
              <a:t>h 00:</a:t>
            </a:r>
          </a:p>
          <a:p>
            <a:r>
              <a:rPr lang="fr-FR" sz="2100" dirty="0">
                <a:solidFill>
                  <a:schemeClr val="tx1"/>
                </a:solidFill>
                <a:latin typeface="Times New Roman" pitchFamily="18" charset="0"/>
                <a:cs typeface="Times New Roman" pitchFamily="18" charset="0"/>
              </a:rPr>
              <a:t>• Local est inoccupé ou seulement chauffé par le rayonnement solaire direct à</a:t>
            </a:r>
          </a:p>
          <a:p>
            <a:r>
              <a:rPr lang="fr-FR" sz="2100" dirty="0">
                <a:solidFill>
                  <a:schemeClr val="tx1"/>
                </a:solidFill>
                <a:latin typeface="Times New Roman" pitchFamily="18" charset="0"/>
                <a:cs typeface="Times New Roman" pitchFamily="18" charset="0"/>
              </a:rPr>
              <a:t>travers le vitrage, de 8 h 00 à 18 h 00;</a:t>
            </a:r>
          </a:p>
          <a:p>
            <a:r>
              <a:rPr lang="fr-FR" sz="2100" dirty="0">
                <a:solidFill>
                  <a:schemeClr val="tx1"/>
                </a:solidFill>
                <a:latin typeface="Times New Roman" pitchFamily="18" charset="0"/>
                <a:cs typeface="Times New Roman" pitchFamily="18" charset="0"/>
              </a:rPr>
              <a:t>• Comment va évoluer pendant les 24 heures de fonctionnement du système, la</a:t>
            </a:r>
          </a:p>
          <a:p>
            <a:r>
              <a:rPr lang="fr-FR" sz="2100" dirty="0">
                <a:solidFill>
                  <a:schemeClr val="tx1"/>
                </a:solidFill>
                <a:latin typeface="Times New Roman" pitchFamily="18" charset="0"/>
                <a:cs typeface="Times New Roman" pitchFamily="18" charset="0"/>
              </a:rPr>
              <a:t>température;</a:t>
            </a:r>
          </a:p>
          <a:p>
            <a:r>
              <a:rPr lang="fr-FR" sz="2100" dirty="0">
                <a:solidFill>
                  <a:schemeClr val="tx1"/>
                </a:solidFill>
                <a:latin typeface="Times New Roman" pitchFamily="18" charset="0"/>
                <a:cs typeface="Times New Roman" pitchFamily="18" charset="0"/>
              </a:rPr>
              <a:t>• T( t ) de l’air à l’intérieur du local si cette température est initialement de 10 °C ?</a:t>
            </a:r>
          </a:p>
          <a:p>
            <a:r>
              <a:rPr lang="fr-FR" sz="2100" dirty="0">
                <a:solidFill>
                  <a:schemeClr val="tx1"/>
                </a:solidFill>
                <a:latin typeface="Times New Roman" pitchFamily="18" charset="0"/>
                <a:cs typeface="Times New Roman" pitchFamily="18" charset="0"/>
              </a:rPr>
              <a:t>( t ) 550 . sin ( t ) Flux solaire (W/m2 )</a:t>
            </a:r>
          </a:p>
          <a:p>
            <a:endParaRPr lang="ar-DZ" sz="2100" dirty="0">
              <a:solidFill>
                <a:schemeClr val="tx1"/>
              </a:solidFill>
              <a:latin typeface="Times New Roman" pitchFamily="18" charset="0"/>
              <a:cs typeface="Times New Roman" pitchFamily="18" charset="0"/>
            </a:endParaRPr>
          </a:p>
          <a:p>
            <a:endParaRPr lang="fr-FR" sz="2100" dirty="0" smtClean="0">
              <a:solidFill>
                <a:schemeClr val="tx1"/>
              </a:solidFill>
              <a:latin typeface="Times New Roman" pitchFamily="18" charset="0"/>
              <a:cs typeface="Times New Roman" pitchFamily="18" charset="0"/>
            </a:endParaRPr>
          </a:p>
          <a:p>
            <a:endParaRPr lang="el-GR" sz="2100" dirty="0">
              <a:solidFill>
                <a:schemeClr val="tx1"/>
              </a:solidFill>
              <a:latin typeface="Times New Roman" pitchFamily="18" charset="0"/>
              <a:cs typeface="Times New Roman" pitchFamily="18" charset="0"/>
            </a:endParaRPr>
          </a:p>
          <a:p>
            <a:r>
              <a:rPr lang="fr-FR" sz="2100" dirty="0" smtClean="0">
                <a:solidFill>
                  <a:schemeClr val="tx1"/>
                </a:solidFill>
                <a:latin typeface="Times New Roman" pitchFamily="18" charset="0"/>
                <a:cs typeface="Times New Roman" pitchFamily="18" charset="0"/>
              </a:rPr>
              <a:t>Le </a:t>
            </a:r>
            <a:r>
              <a:rPr lang="fr-FR" sz="2100" dirty="0">
                <a:solidFill>
                  <a:schemeClr val="tx1"/>
                </a:solidFill>
                <a:latin typeface="Times New Roman" pitchFamily="18" charset="0"/>
                <a:cs typeface="Times New Roman" pitchFamily="18" charset="0"/>
              </a:rPr>
              <a:t>temps t est exprimé en seconde. Le flux solaire incident sur la vitre ϕ (W/m2)</a:t>
            </a:r>
          </a:p>
          <a:p>
            <a:r>
              <a:rPr lang="fr-FR" sz="2100" dirty="0">
                <a:solidFill>
                  <a:schemeClr val="tx1"/>
                </a:solidFill>
                <a:latin typeface="Times New Roman" pitchFamily="18" charset="0"/>
                <a:cs typeface="Times New Roman" pitchFamily="18" charset="0"/>
              </a:rPr>
              <a:t>36000 s = 10 h: c’est le temps d’ensoleillement, correspondant à la durée du jour en</a:t>
            </a:r>
          </a:p>
          <a:p>
            <a:r>
              <a:rPr lang="fr-FR" sz="2100" dirty="0">
                <a:solidFill>
                  <a:schemeClr val="tx1"/>
                </a:solidFill>
                <a:latin typeface="Times New Roman" pitchFamily="18" charset="0"/>
                <a:cs typeface="Times New Roman" pitchFamily="18" charset="0"/>
              </a:rPr>
              <a:t>hiver, soit </a:t>
            </a:r>
            <a:r>
              <a:rPr lang="fr-FR" sz="2100" dirty="0" err="1">
                <a:solidFill>
                  <a:schemeClr val="tx1"/>
                </a:solidFill>
                <a:latin typeface="Times New Roman" pitchFamily="18" charset="0"/>
                <a:cs typeface="Times New Roman" pitchFamily="18" charset="0"/>
              </a:rPr>
              <a:t>ϕmax</a:t>
            </a:r>
            <a:r>
              <a:rPr lang="fr-FR" sz="2100" dirty="0">
                <a:solidFill>
                  <a:schemeClr val="tx1"/>
                </a:solidFill>
                <a:latin typeface="Times New Roman" pitchFamily="18" charset="0"/>
                <a:cs typeface="Times New Roman" pitchFamily="18" charset="0"/>
              </a:rPr>
              <a:t> = 555 (W/m2), c’est le flux solaire maximum à 13 h 00.</a:t>
            </a:r>
          </a:p>
          <a:p>
            <a:r>
              <a:rPr lang="fr-FR" sz="2100" dirty="0" smtClean="0">
                <a:solidFill>
                  <a:schemeClr val="tx1"/>
                </a:solidFill>
                <a:latin typeface="Times New Roman" pitchFamily="18" charset="0"/>
                <a:cs typeface="Times New Roman" pitchFamily="18" charset="0"/>
              </a:rPr>
              <a:t>  </a:t>
            </a:r>
            <a:endParaRPr lang="fr-FR" sz="2100" dirty="0">
              <a:solidFill>
                <a:schemeClr val="tx1"/>
              </a:solidFill>
              <a:latin typeface="Times New Roman" pitchFamily="18" charset="0"/>
              <a:cs typeface="Times New Roman" pitchFamily="18" charset="0"/>
            </a:endParaRPr>
          </a:p>
        </p:txBody>
      </p:sp>
      <p:sp>
        <p:nvSpPr>
          <p:cNvPr id="3124" name="مستطيل 62"/>
          <p:cNvSpPr>
            <a:spLocks noChangeArrowheads="1"/>
          </p:cNvSpPr>
          <p:nvPr/>
        </p:nvSpPr>
        <p:spPr bwMode="auto">
          <a:xfrm>
            <a:off x="15227300" y="15332075"/>
            <a:ext cx="300038" cy="369888"/>
          </a:xfrm>
          <a:prstGeom prst="rect">
            <a:avLst/>
          </a:prstGeom>
          <a:noFill/>
          <a:ln w="9525">
            <a:noFill/>
            <a:miter lim="800000"/>
            <a:headEnd/>
            <a:tailEnd/>
          </a:ln>
        </p:spPr>
        <p:txBody>
          <a:bodyPr wrap="none">
            <a:spAutoFit/>
          </a:bodyPr>
          <a:lstStyle/>
          <a:p>
            <a:pPr algn="ctr"/>
            <a:r>
              <a:rPr lang="fr-FR" sz="1800" dirty="0"/>
              <a:t> .</a:t>
            </a:r>
            <a:endParaRPr lang="en-US" sz="1800" dirty="0"/>
          </a:p>
        </p:txBody>
      </p:sp>
      <p:sp>
        <p:nvSpPr>
          <p:cNvPr id="3125" name="Rectangle 276"/>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SA" dirty="0">
              <a:ea typeface="Majalla UI"/>
            </a:endParaRPr>
          </a:p>
        </p:txBody>
      </p:sp>
      <p:sp>
        <p:nvSpPr>
          <p:cNvPr id="3126" name="مستطيل 64"/>
          <p:cNvSpPr>
            <a:spLocks noChangeArrowheads="1"/>
          </p:cNvSpPr>
          <p:nvPr/>
        </p:nvSpPr>
        <p:spPr bwMode="auto">
          <a:xfrm>
            <a:off x="11417300" y="15049500"/>
            <a:ext cx="9564688" cy="1962150"/>
          </a:xfrm>
          <a:prstGeom prst="rect">
            <a:avLst/>
          </a:prstGeom>
          <a:noFill/>
          <a:ln w="9525">
            <a:noFill/>
            <a:miter lim="800000"/>
            <a:headEnd/>
            <a:tailEnd/>
          </a:ln>
        </p:spPr>
        <p:txBody>
          <a:bodyPr>
            <a:spAutoFit/>
          </a:bodyPr>
          <a:lstStyle/>
          <a:p>
            <a:pPr>
              <a:lnSpc>
                <a:spcPct val="115000"/>
              </a:lnSpc>
            </a:pPr>
            <a:endParaRPr lang="en-US" sz="1800" dirty="0">
              <a:latin typeface="Calibri" pitchFamily="34" charset="0"/>
              <a:ea typeface="Times New Roman" pitchFamily="18" charset="0"/>
              <a:cs typeface="Arial" pitchFamily="34" charset="0"/>
            </a:endParaRPr>
          </a:p>
          <a:p>
            <a:pPr>
              <a:lnSpc>
                <a:spcPct val="115000"/>
              </a:lnSpc>
            </a:pPr>
            <a:r>
              <a:rPr lang="fr-FR" sz="1800" dirty="0">
                <a:ea typeface="Calibri" pitchFamily="34" charset="0"/>
                <a:cs typeface="Arial" pitchFamily="34" charset="0"/>
              </a:rPr>
              <a:t> </a:t>
            </a:r>
            <a:endParaRPr lang="en-US" sz="1800" dirty="0">
              <a:latin typeface="Calibri" pitchFamily="34" charset="0"/>
              <a:ea typeface="Times New Roman" pitchFamily="18" charset="0"/>
              <a:cs typeface="Arial" pitchFamily="34" charset="0"/>
            </a:endParaRPr>
          </a:p>
          <a:p>
            <a:pPr>
              <a:lnSpc>
                <a:spcPct val="115000"/>
              </a:lnSpc>
            </a:pPr>
            <a:r>
              <a:rPr lang="fr-FR" sz="1800" dirty="0">
                <a:ea typeface="Calibri" pitchFamily="34" charset="0"/>
                <a:cs typeface="Arial" pitchFamily="34" charset="0"/>
              </a:rPr>
              <a:t> </a:t>
            </a:r>
            <a:endParaRPr lang="en-US" sz="1800" dirty="0">
              <a:latin typeface="Calibri" pitchFamily="34" charset="0"/>
              <a:ea typeface="Times New Roman" pitchFamily="18" charset="0"/>
              <a:cs typeface="Arial" pitchFamily="34" charset="0"/>
            </a:endParaRPr>
          </a:p>
          <a:p>
            <a:pPr>
              <a:lnSpc>
                <a:spcPct val="115000"/>
              </a:lnSpc>
            </a:pPr>
            <a:r>
              <a:rPr lang="fr-FR" sz="1800" dirty="0">
                <a:ea typeface="Calibri" pitchFamily="34" charset="0"/>
                <a:cs typeface="Arial" pitchFamily="34" charset="0"/>
              </a:rPr>
              <a:t> </a:t>
            </a:r>
            <a:endParaRPr lang="en-US" sz="1800" dirty="0">
              <a:latin typeface="Calibri" pitchFamily="34" charset="0"/>
              <a:ea typeface="Times New Roman" pitchFamily="18" charset="0"/>
              <a:cs typeface="Arial" pitchFamily="34" charset="0"/>
            </a:endParaRPr>
          </a:p>
          <a:p>
            <a:pPr>
              <a:lnSpc>
                <a:spcPct val="115000"/>
              </a:lnSpc>
            </a:pPr>
            <a:r>
              <a:rPr lang="fr-FR" sz="1800" dirty="0">
                <a:ea typeface="Calibri" pitchFamily="34" charset="0"/>
                <a:cs typeface="Arial" pitchFamily="34" charset="0"/>
              </a:rPr>
              <a:t> </a:t>
            </a:r>
            <a:endParaRPr lang="en-US" sz="1800" dirty="0">
              <a:latin typeface="Calibri" pitchFamily="34" charset="0"/>
              <a:ea typeface="Times New Roman" pitchFamily="18" charset="0"/>
              <a:cs typeface="Arial" pitchFamily="34" charset="0"/>
            </a:endParaRPr>
          </a:p>
          <a:p>
            <a:pPr algn="ctr"/>
            <a:r>
              <a:rPr lang="fr-FR" sz="1800" dirty="0">
                <a:solidFill>
                  <a:srgbClr val="FF0000"/>
                </a:solidFill>
              </a:rPr>
              <a:t>:</a:t>
            </a:r>
            <a:endParaRPr lang="en-US" sz="1800" dirty="0">
              <a:solidFill>
                <a:srgbClr val="FF0000"/>
              </a:solidFill>
            </a:endParaRPr>
          </a:p>
        </p:txBody>
      </p:sp>
      <p:sp>
        <p:nvSpPr>
          <p:cNvPr id="3127" name="Rectangle 278"/>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SA" dirty="0">
              <a:ea typeface="Majalla UI"/>
            </a:endParaRPr>
          </a:p>
        </p:txBody>
      </p:sp>
      <p:sp>
        <p:nvSpPr>
          <p:cNvPr id="3128" name="Rectangle 280"/>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SA" dirty="0">
              <a:ea typeface="Majalla UI"/>
            </a:endParaRPr>
          </a:p>
        </p:txBody>
      </p:sp>
      <p:sp>
        <p:nvSpPr>
          <p:cNvPr id="3129" name="Rectangle 282"/>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SA" dirty="0">
              <a:ea typeface="Majalla UI"/>
            </a:endParaRPr>
          </a:p>
        </p:txBody>
      </p:sp>
      <p:sp>
        <p:nvSpPr>
          <p:cNvPr id="3130" name="Rectangle 413"/>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SA" dirty="0">
              <a:ea typeface="Majalla UI"/>
            </a:endParaRPr>
          </a:p>
        </p:txBody>
      </p:sp>
      <p:sp>
        <p:nvSpPr>
          <p:cNvPr id="3131" name="مستطيل 70"/>
          <p:cNvSpPr>
            <a:spLocks noChangeArrowheads="1"/>
          </p:cNvSpPr>
          <p:nvPr/>
        </p:nvSpPr>
        <p:spPr bwMode="auto">
          <a:xfrm>
            <a:off x="1171575" y="34671558"/>
            <a:ext cx="7932738" cy="613245"/>
          </a:xfrm>
          <a:prstGeom prst="rect">
            <a:avLst/>
          </a:prstGeom>
          <a:noFill/>
          <a:ln w="9525">
            <a:noFill/>
            <a:miter lim="800000"/>
            <a:headEnd/>
            <a:tailEnd/>
          </a:ln>
        </p:spPr>
        <p:txBody>
          <a:bodyPr wrap="square">
            <a:spAutoFit/>
          </a:bodyPr>
          <a:lstStyle/>
          <a:p>
            <a:pPr>
              <a:lnSpc>
                <a:spcPct val="115000"/>
              </a:lnSpc>
            </a:pPr>
            <a:r>
              <a:rPr lang="fr-FR" sz="3200" dirty="0" smtClean="0">
                <a:solidFill>
                  <a:srgbClr val="FF0000"/>
                </a:solidFill>
                <a:ea typeface="Calibri" pitchFamily="34" charset="0"/>
                <a:cs typeface="Arial" pitchFamily="34" charset="0"/>
              </a:rPr>
              <a:t>  </a:t>
            </a:r>
            <a:endParaRPr lang="en-US" sz="3200" dirty="0">
              <a:solidFill>
                <a:srgbClr val="FF0000"/>
              </a:solidFill>
              <a:ea typeface="Calibri" pitchFamily="34" charset="0"/>
              <a:cs typeface="Arial" pitchFamily="34" charset="0"/>
            </a:endParaRPr>
          </a:p>
        </p:txBody>
      </p:sp>
      <p:sp>
        <p:nvSpPr>
          <p:cNvPr id="72" name="مكعب 71"/>
          <p:cNvSpPr/>
          <p:nvPr/>
        </p:nvSpPr>
        <p:spPr>
          <a:xfrm>
            <a:off x="10012681" y="16101516"/>
            <a:ext cx="10607040" cy="17137004"/>
          </a:xfrm>
          <a:prstGeom prst="cube">
            <a:avLst>
              <a:gd name="adj" fmla="val 3543"/>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6200000" scaled="1"/>
            <a:tileRect/>
          </a:gradFill>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fr-FR" sz="3200" dirty="0" smtClean="0">
                <a:solidFill>
                  <a:schemeClr val="tx1"/>
                </a:solidFill>
                <a:latin typeface="Times New Roman" pitchFamily="18" charset="0"/>
                <a:cs typeface="Times New Roman" pitchFamily="18" charset="0"/>
              </a:rPr>
              <a:t>Pour la formulation mathématique des équations régissant le mouvement d’air et le</a:t>
            </a:r>
          </a:p>
          <a:p>
            <a:r>
              <a:rPr lang="fr-FR" sz="3200" dirty="0" smtClean="0">
                <a:solidFill>
                  <a:schemeClr val="tx1"/>
                </a:solidFill>
                <a:latin typeface="Times New Roman" pitchFamily="18" charset="0"/>
                <a:cs typeface="Times New Roman" pitchFamily="18" charset="0"/>
              </a:rPr>
              <a:t>transfert de chaleur à l’intérieur du local, on adopte les hypothèses suivantes:</a:t>
            </a:r>
          </a:p>
          <a:p>
            <a:r>
              <a:rPr lang="fr-FR" sz="3200" dirty="0" smtClean="0">
                <a:solidFill>
                  <a:schemeClr val="tx1"/>
                </a:solidFill>
                <a:latin typeface="Times New Roman" pitchFamily="18" charset="0"/>
                <a:cs typeface="Times New Roman" pitchFamily="18" charset="0"/>
              </a:rPr>
              <a:t>* L’écoulement et le transfert de chaleur sont bidirectionnels (2D) et instationnaire,</a:t>
            </a:r>
          </a:p>
          <a:p>
            <a:r>
              <a:rPr lang="fr-FR" sz="3200" dirty="0" smtClean="0">
                <a:solidFill>
                  <a:schemeClr val="tx1"/>
                </a:solidFill>
                <a:latin typeface="Times New Roman" pitchFamily="18" charset="0"/>
                <a:cs typeface="Times New Roman" pitchFamily="18" charset="0"/>
              </a:rPr>
              <a:t>* L’écoulement est laminaire compte tenu des dimensions et des faibles gradients de température rencontré généralement en thermique des bâtiments,</a:t>
            </a:r>
          </a:p>
          <a:p>
            <a:r>
              <a:rPr lang="fr-FR" sz="3200" dirty="0" smtClean="0">
                <a:solidFill>
                  <a:schemeClr val="tx1"/>
                </a:solidFill>
                <a:latin typeface="Times New Roman" pitchFamily="18" charset="0"/>
                <a:cs typeface="Times New Roman" pitchFamily="18" charset="0"/>
              </a:rPr>
              <a:t>* L’air est incompressible et newtonien,</a:t>
            </a:r>
          </a:p>
          <a:p>
            <a:r>
              <a:rPr lang="fr-FR" sz="3200" dirty="0" smtClean="0">
                <a:solidFill>
                  <a:schemeClr val="tx1"/>
                </a:solidFill>
                <a:latin typeface="Times New Roman" pitchFamily="18" charset="0"/>
                <a:cs typeface="Times New Roman" pitchFamily="18" charset="0"/>
              </a:rPr>
              <a:t>* Les propriétés thermophysiques de l’air sont indépendantes de la température, sauf</a:t>
            </a:r>
          </a:p>
          <a:p>
            <a:r>
              <a:rPr lang="fr-FR" sz="3200" dirty="0" smtClean="0">
                <a:solidFill>
                  <a:schemeClr val="tx1"/>
                </a:solidFill>
                <a:latin typeface="Times New Roman" pitchFamily="18" charset="0"/>
                <a:cs typeface="Times New Roman" pitchFamily="18" charset="0"/>
              </a:rPr>
              <a:t>pour la masse volumique de l’air dans le terme de poussée, où celle-ci varie</a:t>
            </a:r>
          </a:p>
          <a:p>
            <a:r>
              <a:rPr lang="fr-FR" sz="3200" dirty="0" smtClean="0">
                <a:solidFill>
                  <a:schemeClr val="tx1"/>
                </a:solidFill>
                <a:latin typeface="Times New Roman" pitchFamily="18" charset="0"/>
                <a:cs typeface="Times New Roman" pitchFamily="18" charset="0"/>
              </a:rPr>
              <a:t>linéairement en fonction de la température et est donnée par la relation suivants:</a:t>
            </a:r>
          </a:p>
          <a:p>
            <a:endParaRPr lang="fr-FR" sz="3200" dirty="0" smtClean="0">
              <a:solidFill>
                <a:schemeClr val="tx1"/>
              </a:solidFill>
              <a:latin typeface="Times New Roman" pitchFamily="18" charset="0"/>
              <a:cs typeface="Times New Roman" pitchFamily="18" charset="0"/>
            </a:endParaRPr>
          </a:p>
          <a:p>
            <a:r>
              <a:rPr lang="fr-FR" sz="3200" dirty="0" smtClean="0">
                <a:solidFill>
                  <a:schemeClr val="tx1"/>
                </a:solidFill>
                <a:latin typeface="Times New Roman" pitchFamily="18" charset="0"/>
                <a:cs typeface="Times New Roman" pitchFamily="18" charset="0"/>
              </a:rPr>
              <a:t>                                                                                         (1)</a:t>
            </a:r>
          </a:p>
          <a:p>
            <a:endParaRPr lang="fr-FR" sz="3200" dirty="0" smtClean="0">
              <a:solidFill>
                <a:schemeClr val="tx1"/>
              </a:solidFill>
              <a:latin typeface="Times New Roman" pitchFamily="18" charset="0"/>
              <a:cs typeface="Times New Roman" pitchFamily="18" charset="0"/>
            </a:endParaRPr>
          </a:p>
          <a:p>
            <a:r>
              <a:rPr lang="fr-FR" sz="3200" dirty="0">
                <a:solidFill>
                  <a:schemeClr val="tx1"/>
                </a:solidFill>
                <a:latin typeface="Times New Roman" pitchFamily="18" charset="0"/>
                <a:cs typeface="Times New Roman" pitchFamily="18" charset="0"/>
              </a:rPr>
              <a:t>Compte tenu de ces hypothèses, les équations traduisant la conservation de masse</a:t>
            </a:r>
          </a:p>
          <a:p>
            <a:r>
              <a:rPr lang="fr-FR" sz="3200" dirty="0" smtClean="0">
                <a:solidFill>
                  <a:schemeClr val="tx1"/>
                </a:solidFill>
                <a:latin typeface="Times New Roman" pitchFamily="18" charset="0"/>
                <a:cs typeface="Times New Roman" pitchFamily="18" charset="0"/>
              </a:rPr>
              <a:t>(2), </a:t>
            </a:r>
            <a:r>
              <a:rPr lang="fr-FR" sz="3200" dirty="0">
                <a:solidFill>
                  <a:schemeClr val="tx1"/>
                </a:solidFill>
                <a:latin typeface="Times New Roman" pitchFamily="18" charset="0"/>
                <a:cs typeface="Times New Roman" pitchFamily="18" charset="0"/>
              </a:rPr>
              <a:t>de la quantité de mouvement </a:t>
            </a:r>
            <a:r>
              <a:rPr lang="fr-FR" sz="3200" dirty="0" smtClean="0">
                <a:solidFill>
                  <a:schemeClr val="tx1"/>
                </a:solidFill>
                <a:latin typeface="Times New Roman" pitchFamily="18" charset="0"/>
                <a:cs typeface="Times New Roman" pitchFamily="18" charset="0"/>
              </a:rPr>
              <a:t>(3) </a:t>
            </a:r>
            <a:r>
              <a:rPr lang="fr-FR" sz="3200" dirty="0">
                <a:solidFill>
                  <a:schemeClr val="tx1"/>
                </a:solidFill>
                <a:latin typeface="Times New Roman" pitchFamily="18" charset="0"/>
                <a:cs typeface="Times New Roman" pitchFamily="18" charset="0"/>
              </a:rPr>
              <a:t>et de l’énergie </a:t>
            </a:r>
            <a:r>
              <a:rPr lang="fr-FR" sz="3200" dirty="0" smtClean="0">
                <a:solidFill>
                  <a:schemeClr val="tx1"/>
                </a:solidFill>
                <a:latin typeface="Times New Roman" pitchFamily="18" charset="0"/>
                <a:cs typeface="Times New Roman" pitchFamily="18" charset="0"/>
              </a:rPr>
              <a:t>(4) </a:t>
            </a:r>
            <a:r>
              <a:rPr lang="fr-FR" sz="3200" dirty="0">
                <a:solidFill>
                  <a:schemeClr val="tx1"/>
                </a:solidFill>
                <a:latin typeface="Times New Roman" pitchFamily="18" charset="0"/>
                <a:cs typeface="Times New Roman" pitchFamily="18" charset="0"/>
              </a:rPr>
              <a:t>peuvent s’écrire:</a:t>
            </a:r>
          </a:p>
          <a:p>
            <a:r>
              <a:rPr lang="fr-FR" sz="3200" dirty="0" smtClean="0">
                <a:solidFill>
                  <a:schemeClr val="tx1"/>
                </a:solidFill>
                <a:latin typeface="Times New Roman" pitchFamily="18" charset="0"/>
                <a:cs typeface="Times New Roman" pitchFamily="18" charset="0"/>
              </a:rPr>
              <a:t>                                                                                       </a:t>
            </a:r>
          </a:p>
          <a:p>
            <a:r>
              <a:rPr lang="fr-FR" sz="3200" dirty="0">
                <a:solidFill>
                  <a:schemeClr val="tx1"/>
                </a:solidFill>
                <a:latin typeface="Times New Roman" pitchFamily="18" charset="0"/>
                <a:cs typeface="Times New Roman" pitchFamily="18" charset="0"/>
              </a:rPr>
              <a:t> </a:t>
            </a:r>
            <a:r>
              <a:rPr lang="fr-FR" sz="3200" dirty="0" smtClean="0">
                <a:solidFill>
                  <a:schemeClr val="tx1"/>
                </a:solidFill>
                <a:latin typeface="Times New Roman" pitchFamily="18" charset="0"/>
                <a:cs typeface="Times New Roman" pitchFamily="18" charset="0"/>
              </a:rPr>
              <a:t>                                                                                       (2)      </a:t>
            </a:r>
            <a:endParaRPr lang="fr-FR" sz="3200" dirty="0">
              <a:solidFill>
                <a:schemeClr val="tx1"/>
              </a:solidFill>
              <a:latin typeface="Times New Roman" pitchFamily="18" charset="0"/>
              <a:cs typeface="Times New Roman" pitchFamily="18" charset="0"/>
            </a:endParaRPr>
          </a:p>
          <a:p>
            <a:endParaRPr lang="fr-FR" sz="3200" dirty="0" smtClean="0">
              <a:solidFill>
                <a:schemeClr val="tx1"/>
              </a:solidFill>
              <a:latin typeface="Times New Roman" pitchFamily="18" charset="0"/>
              <a:cs typeface="Times New Roman" pitchFamily="18" charset="0"/>
            </a:endParaRPr>
          </a:p>
          <a:p>
            <a:r>
              <a:rPr lang="fr-FR" sz="3200" dirty="0" smtClean="0">
                <a:solidFill>
                  <a:schemeClr val="tx1"/>
                </a:solidFill>
                <a:latin typeface="Times New Roman" pitchFamily="18" charset="0"/>
                <a:cs typeface="Times New Roman" pitchFamily="18" charset="0"/>
              </a:rPr>
              <a:t>                                                                                       (3)</a:t>
            </a:r>
            <a:endParaRPr lang="fr-FR" sz="3200" dirty="0">
              <a:solidFill>
                <a:schemeClr val="tx1"/>
              </a:solidFill>
              <a:latin typeface="Times New Roman" pitchFamily="18" charset="0"/>
              <a:cs typeface="Times New Roman" pitchFamily="18" charset="0"/>
            </a:endParaRPr>
          </a:p>
          <a:p>
            <a:endParaRPr lang="fr-FR" sz="3200" dirty="0" smtClean="0">
              <a:solidFill>
                <a:schemeClr val="tx1"/>
              </a:solidFill>
              <a:latin typeface="Times New Roman" pitchFamily="18" charset="0"/>
              <a:cs typeface="Times New Roman" pitchFamily="18" charset="0"/>
            </a:endParaRPr>
          </a:p>
          <a:p>
            <a:r>
              <a:rPr lang="fr-FR" sz="3200" dirty="0" smtClean="0">
                <a:solidFill>
                  <a:schemeClr val="tx1"/>
                </a:solidFill>
                <a:latin typeface="Times New Roman" pitchFamily="18" charset="0"/>
                <a:cs typeface="Times New Roman" pitchFamily="18" charset="0"/>
              </a:rPr>
              <a:t>                                                                                       (4)                                                                                                                                                                                                                                                                                     </a:t>
            </a:r>
          </a:p>
          <a:p>
            <a:r>
              <a:rPr lang="fr-FR" sz="3200" dirty="0" smtClean="0">
                <a:solidFill>
                  <a:schemeClr val="tx1"/>
                </a:solidFill>
                <a:latin typeface="Times New Roman" pitchFamily="18" charset="0"/>
                <a:cs typeface="Times New Roman" pitchFamily="18" charset="0"/>
              </a:rPr>
              <a:t>                                                                                     </a:t>
            </a:r>
            <a:endParaRPr lang="ar-SA" sz="3200" dirty="0">
              <a:solidFill>
                <a:schemeClr val="tx1"/>
              </a:solidFill>
              <a:latin typeface="Times New Roman" pitchFamily="18" charset="0"/>
              <a:cs typeface="Times New Roman" pitchFamily="18" charset="0"/>
            </a:endParaRPr>
          </a:p>
        </p:txBody>
      </p:sp>
      <p:sp>
        <p:nvSpPr>
          <p:cNvPr id="3135" name="مستطيل 76"/>
          <p:cNvSpPr>
            <a:spLocks noChangeArrowheads="1"/>
          </p:cNvSpPr>
          <p:nvPr/>
        </p:nvSpPr>
        <p:spPr bwMode="auto">
          <a:xfrm>
            <a:off x="10206038" y="23428325"/>
            <a:ext cx="8732837" cy="7570788"/>
          </a:xfrm>
          <a:prstGeom prst="rect">
            <a:avLst/>
          </a:prstGeom>
          <a:noFill/>
          <a:ln w="9525">
            <a:noFill/>
            <a:miter lim="800000"/>
            <a:headEnd/>
            <a:tailEnd/>
          </a:ln>
        </p:spPr>
        <p:txBody>
          <a:bodyPr>
            <a:spAutoFit/>
          </a:bodyPr>
          <a:lstStyle/>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fr-FR" sz="1800" dirty="0"/>
          </a:p>
          <a:p>
            <a:endParaRPr lang="en-US" sz="1800" dirty="0"/>
          </a:p>
        </p:txBody>
      </p:sp>
      <p:sp>
        <p:nvSpPr>
          <p:cNvPr id="78" name="مستطيل 77"/>
          <p:cNvSpPr/>
          <p:nvPr/>
        </p:nvSpPr>
        <p:spPr>
          <a:xfrm>
            <a:off x="12280796" y="15281276"/>
            <a:ext cx="6457565" cy="584775"/>
          </a:xfrm>
          <a:prstGeom prst="rect">
            <a:avLst/>
          </a:prstGeom>
          <a:noFill/>
        </p:spPr>
        <p:txBody>
          <a:bodyPr wrap="square">
            <a:spAutoFit/>
          </a:bodyPr>
          <a:lstStyle/>
          <a:p>
            <a:pPr indent="228600" algn="ctr">
              <a:defRPr/>
            </a:pPr>
            <a:r>
              <a:rPr lang="fr-FR" sz="3200" dirty="0">
                <a:solidFill>
                  <a:srgbClr val="FF0000"/>
                </a:solidFill>
                <a:cs typeface="Times New Roman" pitchFamily="18" charset="0"/>
              </a:rPr>
              <a:t> </a:t>
            </a:r>
            <a:r>
              <a:rPr lang="fr-FR" sz="3200" i="1" dirty="0" smtClean="0">
                <a:solidFill>
                  <a:srgbClr val="FF0000"/>
                </a:solidFill>
                <a:cs typeface="Times New Roman" pitchFamily="18" charset="0"/>
              </a:rPr>
              <a:t>Modèle mathématique</a:t>
            </a:r>
            <a:endParaRPr lang="ar-SA" sz="3200" i="1" dirty="0">
              <a:solidFill>
                <a:srgbClr val="FF0000"/>
              </a:solidFill>
              <a:cs typeface="Times New Roman" pitchFamily="18" charset="0"/>
            </a:endParaRPr>
          </a:p>
        </p:txBody>
      </p:sp>
      <p:sp>
        <p:nvSpPr>
          <p:cNvPr id="80" name="مستطيل 79"/>
          <p:cNvSpPr/>
          <p:nvPr/>
        </p:nvSpPr>
        <p:spPr>
          <a:xfrm>
            <a:off x="12035482" y="15516741"/>
            <a:ext cx="4163968" cy="584775"/>
          </a:xfrm>
          <a:prstGeom prst="rect">
            <a:avLst/>
          </a:prstGeom>
          <a:noFill/>
        </p:spPr>
        <p:txBody>
          <a:bodyPr>
            <a:spAutoFit/>
          </a:bodyPr>
          <a:lstStyle/>
          <a:p>
            <a:pPr algn="ctr">
              <a:defRPr/>
            </a:pPr>
            <a:r>
              <a:rPr lang="fr-FR" sz="3200" dirty="0">
                <a:solidFill>
                  <a:srgbClr val="FF0000"/>
                </a:solidFill>
              </a:rPr>
              <a:t> </a:t>
            </a:r>
            <a:endParaRPr lang="ar-SA" sz="3200" dirty="0">
              <a:ln w="17780" cmpd="sng">
                <a:solidFill>
                  <a:srgbClr val="FFFFFF"/>
                </a:solidFill>
                <a:prstDash val="solid"/>
                <a:miter lim="800000"/>
              </a:ln>
              <a:solidFill>
                <a:srgbClr val="FF0000"/>
              </a:solidFill>
              <a:effectLst>
                <a:outerShdw blurRad="50800" algn="tl" rotWithShape="0">
                  <a:srgbClr val="000000"/>
                </a:outerShdw>
              </a:effectLst>
            </a:endParaRPr>
          </a:p>
        </p:txBody>
      </p:sp>
      <p:sp>
        <p:nvSpPr>
          <p:cNvPr id="81" name="مكعب 80"/>
          <p:cNvSpPr/>
          <p:nvPr/>
        </p:nvSpPr>
        <p:spPr>
          <a:xfrm>
            <a:off x="9811694" y="34368817"/>
            <a:ext cx="10774363" cy="8014773"/>
          </a:xfrm>
          <a:prstGeom prst="cube">
            <a:avLst>
              <a:gd name="adj" fmla="val 6630"/>
            </a:avLst>
          </a:prstGeom>
          <a:gradFill flip="none" rotWithShape="1">
            <a:gsLst>
              <a:gs pos="0">
                <a:schemeClr val="tx2">
                  <a:lumMod val="60000"/>
                  <a:lumOff val="40000"/>
                  <a:tint val="66000"/>
                  <a:satMod val="160000"/>
                </a:schemeClr>
              </a:gs>
              <a:gs pos="50000">
                <a:schemeClr val="tx2">
                  <a:lumMod val="60000"/>
                  <a:lumOff val="40000"/>
                  <a:tint val="44500"/>
                  <a:satMod val="160000"/>
                </a:schemeClr>
              </a:gs>
              <a:gs pos="100000">
                <a:schemeClr val="tx2">
                  <a:lumMod val="60000"/>
                  <a:lumOff val="40000"/>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endParaRPr lang="ar-SA" sz="2000" dirty="0"/>
          </a:p>
        </p:txBody>
      </p:sp>
      <p:sp>
        <p:nvSpPr>
          <p:cNvPr id="87" name="مستطيل 86"/>
          <p:cNvSpPr/>
          <p:nvPr/>
        </p:nvSpPr>
        <p:spPr>
          <a:xfrm>
            <a:off x="10275888" y="38266688"/>
            <a:ext cx="10009187" cy="584775"/>
          </a:xfrm>
          <a:prstGeom prst="rect">
            <a:avLst/>
          </a:prstGeom>
          <a:noFill/>
        </p:spPr>
        <p:txBody>
          <a:bodyPr>
            <a:spAutoFit/>
          </a:bodyPr>
          <a:lstStyle/>
          <a:p>
            <a:pPr>
              <a:defRPr/>
            </a:pPr>
            <a:endParaRPr lang="en-US" sz="1400" dirty="0">
              <a:latin typeface="Times New Roman"/>
              <a:ea typeface="Times New Roman"/>
            </a:endParaRPr>
          </a:p>
          <a:p>
            <a:pPr>
              <a:defRPr/>
            </a:pPr>
            <a:endParaRPr lang="en-US" sz="1800" dirty="0" smtClean="0"/>
          </a:p>
        </p:txBody>
      </p:sp>
      <p:sp>
        <p:nvSpPr>
          <p:cNvPr id="3144" name="مستطيل 85"/>
          <p:cNvSpPr>
            <a:spLocks noChangeArrowheads="1"/>
          </p:cNvSpPr>
          <p:nvPr/>
        </p:nvSpPr>
        <p:spPr bwMode="auto">
          <a:xfrm>
            <a:off x="2754313" y="7285037"/>
            <a:ext cx="9318625" cy="1463478"/>
          </a:xfrm>
          <a:prstGeom prst="rect">
            <a:avLst/>
          </a:prstGeom>
          <a:noFill/>
          <a:ln w="9525">
            <a:noFill/>
            <a:miter lim="800000"/>
            <a:headEnd/>
            <a:tailEnd/>
          </a:ln>
        </p:spPr>
        <p:txBody>
          <a:bodyPr wrap="square">
            <a:spAutoFit/>
          </a:bodyPr>
          <a:lstStyle/>
          <a:p>
            <a:pPr>
              <a:lnSpc>
                <a:spcPct val="115000"/>
              </a:lnSpc>
            </a:pPr>
            <a:r>
              <a:rPr lang="fr-FR" sz="1800" dirty="0">
                <a:latin typeface="Times-Roman"/>
                <a:ea typeface="Calibri" pitchFamily="34" charset="0"/>
                <a:cs typeface="Times-Roman"/>
              </a:rPr>
              <a:t> </a:t>
            </a:r>
            <a:endParaRPr lang="en-US" sz="1200" dirty="0">
              <a:latin typeface="Calibri" pitchFamily="34" charset="0"/>
              <a:ea typeface="Calibri" pitchFamily="34" charset="0"/>
              <a:cs typeface="Arial" pitchFamily="34" charset="0"/>
            </a:endParaRPr>
          </a:p>
          <a:p>
            <a:pPr>
              <a:lnSpc>
                <a:spcPct val="115000"/>
              </a:lnSpc>
            </a:pPr>
            <a:r>
              <a:rPr lang="fr-FR" sz="1800" dirty="0">
                <a:latin typeface="Times-Roman"/>
                <a:ea typeface="Calibri" pitchFamily="34" charset="0"/>
                <a:cs typeface="Times-Roman"/>
              </a:rPr>
              <a:t> </a:t>
            </a:r>
            <a:endParaRPr lang="en-US" sz="1200" dirty="0">
              <a:latin typeface="Calibri" pitchFamily="34" charset="0"/>
              <a:ea typeface="Calibri" pitchFamily="34" charset="0"/>
              <a:cs typeface="Arial" pitchFamily="34" charset="0"/>
            </a:endParaRPr>
          </a:p>
          <a:p>
            <a:pPr>
              <a:lnSpc>
                <a:spcPct val="115000"/>
              </a:lnSpc>
            </a:pPr>
            <a:r>
              <a:rPr lang="fr-FR" sz="1800" dirty="0">
                <a:latin typeface="Times-Roman"/>
                <a:ea typeface="Calibri" pitchFamily="34" charset="0"/>
                <a:cs typeface="Times-Roman"/>
              </a:rPr>
              <a:t> </a:t>
            </a:r>
            <a:endParaRPr lang="en-US" sz="1200" dirty="0">
              <a:latin typeface="Calibri" pitchFamily="34" charset="0"/>
              <a:ea typeface="Calibri" pitchFamily="34" charset="0"/>
              <a:cs typeface="Arial" pitchFamily="34" charset="0"/>
            </a:endParaRPr>
          </a:p>
          <a:p>
            <a:pPr>
              <a:lnSpc>
                <a:spcPct val="150000"/>
              </a:lnSpc>
            </a:pPr>
            <a:endParaRPr lang="en-US" sz="1800" dirty="0"/>
          </a:p>
        </p:txBody>
      </p:sp>
      <p:sp>
        <p:nvSpPr>
          <p:cNvPr id="3268" name="TextBox 1"/>
          <p:cNvSpPr txBox="1">
            <a:spLocks noChangeArrowheads="1"/>
          </p:cNvSpPr>
          <p:nvPr/>
        </p:nvSpPr>
        <p:spPr bwMode="auto">
          <a:xfrm>
            <a:off x="989013" y="28025725"/>
            <a:ext cx="7907337" cy="369332"/>
          </a:xfrm>
          <a:prstGeom prst="rect">
            <a:avLst/>
          </a:prstGeom>
          <a:noFill/>
          <a:ln w="9525">
            <a:noFill/>
            <a:miter lim="800000"/>
            <a:headEnd/>
            <a:tailEnd/>
          </a:ln>
        </p:spPr>
        <p:txBody>
          <a:bodyPr>
            <a:spAutoFit/>
          </a:bodyPr>
          <a:lstStyle/>
          <a:p>
            <a:r>
              <a:rPr lang="fr-FR" sz="1800" dirty="0">
                <a:cs typeface="Calibri" pitchFamily="34" charset="0"/>
              </a:rPr>
              <a:t> </a:t>
            </a:r>
            <a:endParaRPr lang="en-US" sz="1800" dirty="0"/>
          </a:p>
        </p:txBody>
      </p:sp>
      <p:sp>
        <p:nvSpPr>
          <p:cNvPr id="3291" name="TextBox 7"/>
          <p:cNvSpPr txBox="1">
            <a:spLocks noChangeArrowheads="1"/>
          </p:cNvSpPr>
          <p:nvPr/>
        </p:nvSpPr>
        <p:spPr bwMode="auto">
          <a:xfrm>
            <a:off x="21987561" y="34368817"/>
            <a:ext cx="5346700" cy="584200"/>
          </a:xfrm>
          <a:prstGeom prst="rect">
            <a:avLst/>
          </a:prstGeom>
          <a:noFill/>
          <a:ln w="9525">
            <a:noFill/>
            <a:miter lim="800000"/>
            <a:headEnd/>
            <a:tailEnd/>
          </a:ln>
        </p:spPr>
        <p:txBody>
          <a:bodyPr>
            <a:spAutoFit/>
          </a:bodyPr>
          <a:lstStyle/>
          <a:p>
            <a:r>
              <a:rPr lang="fr-FR" sz="3200" i="1" dirty="0" smtClean="0">
                <a:solidFill>
                  <a:srgbClr val="FF0000"/>
                </a:solidFill>
                <a:cs typeface="Times New Roman" pitchFamily="18" charset="0"/>
              </a:rPr>
              <a:t>Modèle physique </a:t>
            </a:r>
            <a:r>
              <a:rPr lang="fr-FR" sz="3200" i="1" dirty="0">
                <a:solidFill>
                  <a:srgbClr val="FF0000"/>
                </a:solidFill>
                <a:cs typeface="Times New Roman" pitchFamily="18" charset="0"/>
              </a:rPr>
              <a:t>é</a:t>
            </a:r>
            <a:r>
              <a:rPr lang="fr-FR" sz="3200" i="1" dirty="0" smtClean="0">
                <a:solidFill>
                  <a:srgbClr val="FF0000"/>
                </a:solidFill>
                <a:cs typeface="Times New Roman" pitchFamily="18" charset="0"/>
              </a:rPr>
              <a:t>tudié </a:t>
            </a:r>
            <a:r>
              <a:rPr lang="fr-FR" sz="3200" i="1" dirty="0">
                <a:solidFill>
                  <a:srgbClr val="FF0000"/>
                </a:solidFill>
                <a:cs typeface="Times New Roman" pitchFamily="18" charset="0"/>
              </a:rPr>
              <a:t>:</a:t>
            </a:r>
            <a:endParaRPr lang="en-US" sz="3200" dirty="0"/>
          </a:p>
        </p:txBody>
      </p:sp>
      <p:sp>
        <p:nvSpPr>
          <p:cNvPr id="3293" name="TextBox 1"/>
          <p:cNvSpPr txBox="1">
            <a:spLocks noChangeArrowheads="1"/>
          </p:cNvSpPr>
          <p:nvPr/>
        </p:nvSpPr>
        <p:spPr bwMode="auto">
          <a:xfrm>
            <a:off x="989013" y="32208788"/>
            <a:ext cx="7907337" cy="369332"/>
          </a:xfrm>
          <a:prstGeom prst="rect">
            <a:avLst/>
          </a:prstGeom>
          <a:noFill/>
          <a:ln w="9525">
            <a:noFill/>
            <a:miter lim="800000"/>
            <a:headEnd/>
            <a:tailEnd/>
          </a:ln>
        </p:spPr>
        <p:txBody>
          <a:bodyPr>
            <a:spAutoFit/>
          </a:bodyPr>
          <a:lstStyle/>
          <a:p>
            <a:r>
              <a:rPr lang="fr-FR" sz="1800" dirty="0" smtClean="0"/>
              <a:t> </a:t>
            </a:r>
            <a:endParaRPr lang="en-US" sz="1800" dirty="0"/>
          </a:p>
        </p:txBody>
      </p:sp>
      <p:sp>
        <p:nvSpPr>
          <p:cNvPr id="3295" name="TextBox 9"/>
          <p:cNvSpPr txBox="1">
            <a:spLocks noChangeArrowheads="1"/>
          </p:cNvSpPr>
          <p:nvPr/>
        </p:nvSpPr>
        <p:spPr bwMode="auto">
          <a:xfrm>
            <a:off x="989013" y="41656000"/>
            <a:ext cx="7907337" cy="661720"/>
          </a:xfrm>
          <a:prstGeom prst="rect">
            <a:avLst/>
          </a:prstGeom>
          <a:noFill/>
          <a:ln w="9525">
            <a:noFill/>
            <a:miter lim="800000"/>
            <a:headEnd/>
            <a:tailEnd/>
          </a:ln>
        </p:spPr>
        <p:txBody>
          <a:bodyPr wrap="square">
            <a:spAutoFit/>
          </a:bodyPr>
          <a:lstStyle/>
          <a:p>
            <a:endParaRPr lang="fr-FR" sz="1900" dirty="0" smtClean="0">
              <a:latin typeface="Arial"/>
              <a:ea typeface="Arial"/>
              <a:cs typeface="Arial"/>
            </a:endParaRPr>
          </a:p>
          <a:p>
            <a:endParaRPr lang="en-US" sz="1800" dirty="0">
              <a:ea typeface="Calibri" pitchFamily="34" charset="0"/>
              <a:cs typeface="Arial" pitchFamily="34" charset="0"/>
            </a:endParaRPr>
          </a:p>
        </p:txBody>
      </p:sp>
      <p:pic>
        <p:nvPicPr>
          <p:cNvPr id="75" name="صورة 2"/>
          <p:cNvPicPr>
            <a:picLocks noChangeAspect="1" noChangeArrowheads="1"/>
          </p:cNvPicPr>
          <p:nvPr/>
        </p:nvPicPr>
        <p:blipFill>
          <a:blip r:embed="rId2" cstate="print"/>
          <a:srcRect t="26514" r="84183"/>
          <a:stretch>
            <a:fillRect/>
          </a:stretch>
        </p:blipFill>
        <p:spPr bwMode="auto">
          <a:xfrm>
            <a:off x="444843" y="795739"/>
            <a:ext cx="2965622" cy="2713580"/>
          </a:xfrm>
          <a:prstGeom prst="ellipse">
            <a:avLst/>
          </a:prstGeom>
          <a:noFill/>
          <a:ln w="9525">
            <a:noFill/>
            <a:miter lim="800000"/>
            <a:headEnd/>
            <a:tailEnd/>
          </a:ln>
          <a:effectLst/>
        </p:spPr>
      </p:pic>
      <p:pic>
        <p:nvPicPr>
          <p:cNvPr id="76" name="صورة 2"/>
          <p:cNvPicPr>
            <a:picLocks noChangeAspect="1" noChangeArrowheads="1"/>
          </p:cNvPicPr>
          <p:nvPr/>
        </p:nvPicPr>
        <p:blipFill>
          <a:blip r:embed="rId2" cstate="print"/>
          <a:srcRect t="26514" r="84183"/>
          <a:stretch>
            <a:fillRect/>
          </a:stretch>
        </p:blipFill>
        <p:spPr bwMode="auto">
          <a:xfrm>
            <a:off x="26842993" y="849285"/>
            <a:ext cx="2965622" cy="2713580"/>
          </a:xfrm>
          <a:prstGeom prst="ellipse">
            <a:avLst/>
          </a:prstGeom>
          <a:noFill/>
          <a:ln w="9525">
            <a:noFill/>
            <a:miter lim="800000"/>
            <a:headEnd/>
            <a:tailEnd/>
          </a:ln>
          <a:effectLst/>
        </p:spPr>
      </p:pic>
      <p:sp>
        <p:nvSpPr>
          <p:cNvPr id="85" name="مكعب 84"/>
          <p:cNvSpPr/>
          <p:nvPr/>
        </p:nvSpPr>
        <p:spPr>
          <a:xfrm>
            <a:off x="18738361" y="7939496"/>
            <a:ext cx="10231395" cy="6351374"/>
          </a:xfrm>
          <a:prstGeom prst="cube">
            <a:avLst>
              <a:gd name="adj" fmla="val 4899"/>
            </a:avLst>
          </a:prstGeom>
          <a:effectLst>
            <a:glow rad="139700">
              <a:schemeClr val="accent2">
                <a:satMod val="175000"/>
                <a:alpha val="40000"/>
              </a:schemeClr>
            </a:glow>
          </a:effectLst>
          <a:scene3d>
            <a:camera prst="perspectiveLeft"/>
            <a:lightRig rig="threePt" dir="t"/>
          </a:scene3d>
        </p:spPr>
        <p:style>
          <a:lnRef idx="1">
            <a:schemeClr val="accent2"/>
          </a:lnRef>
          <a:fillRef idx="2">
            <a:schemeClr val="accent2"/>
          </a:fillRef>
          <a:effectRef idx="1">
            <a:schemeClr val="accent2"/>
          </a:effectRef>
          <a:fontRef idx="minor">
            <a:schemeClr val="dk1"/>
          </a:fontRef>
        </p:style>
        <p:txBody>
          <a:bodyPr rtlCol="1" anchor="ctr"/>
          <a:lstStyle/>
          <a:p>
            <a:pPr algn="r">
              <a:defRPr/>
            </a:pPr>
            <a:endParaRPr lang="ar-SA" sz="1800" dirty="0"/>
          </a:p>
        </p:txBody>
      </p:sp>
      <p:sp>
        <p:nvSpPr>
          <p:cNvPr id="3303" name="Rectangle 231"/>
          <p:cNvSpPr>
            <a:spLocks noChangeArrowheads="1"/>
          </p:cNvSpPr>
          <p:nvPr/>
        </p:nvSpPr>
        <p:spPr bwMode="auto">
          <a:xfrm>
            <a:off x="20332184" y="8779278"/>
            <a:ext cx="8657453" cy="42780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defTabSz="914400" latinLnBrk="0">
              <a:lnSpc>
                <a:spcPct val="100000"/>
              </a:lnSpc>
              <a:buClrTx/>
              <a:buSzTx/>
              <a:buFontTx/>
              <a:buNone/>
              <a:tabLst/>
            </a:pPr>
            <a:r>
              <a:rPr lang="fr-FR" sz="3200" i="1" dirty="0" smtClean="0">
                <a:solidFill>
                  <a:srgbClr val="FF0000"/>
                </a:solidFill>
                <a:cs typeface="Times New Roman" pitchFamily="18" charset="0"/>
              </a:rPr>
              <a:t>Résumé: </a:t>
            </a:r>
          </a:p>
          <a:p>
            <a:r>
              <a:rPr lang="fr-FR" sz="2400" dirty="0" smtClean="0">
                <a:cs typeface="Times New Roman" pitchFamily="18" charset="0"/>
              </a:rPr>
              <a:t>Dans le présent travail nous avons modélisé la convection naturelle en régime laminaire dans un local chauffé par la technique d’un mur Trombe ventilé adaptait au site de la ville de </a:t>
            </a:r>
            <a:r>
              <a:rPr lang="fr-FR" sz="2400" dirty="0">
                <a:cs typeface="Times New Roman" pitchFamily="18" charset="0"/>
              </a:rPr>
              <a:t>O</a:t>
            </a:r>
            <a:r>
              <a:rPr lang="fr-FR" sz="2400" dirty="0" smtClean="0">
                <a:cs typeface="Times New Roman" pitchFamily="18" charset="0"/>
              </a:rPr>
              <a:t>uargla (sud est de l’Algérie)</a:t>
            </a:r>
            <a:r>
              <a:rPr lang="fr-FR" sz="2400" dirty="0">
                <a:cs typeface="Times New Roman" pitchFamily="18" charset="0"/>
              </a:rPr>
              <a:t> </a:t>
            </a:r>
            <a:r>
              <a:rPr lang="fr-FR" sz="2400" dirty="0" smtClean="0">
                <a:cs typeface="Times New Roman" pitchFamily="18" charset="0"/>
              </a:rPr>
              <a:t>, </a:t>
            </a:r>
            <a:r>
              <a:rPr lang="fr-FR" sz="2400" dirty="0">
                <a:cs typeface="Times New Roman" pitchFamily="18" charset="0"/>
              </a:rPr>
              <a:t>avec toutefois du soleil de 8 h  à 18 h  </a:t>
            </a:r>
            <a:r>
              <a:rPr lang="fr-FR" sz="2400" dirty="0" smtClean="0">
                <a:cs typeface="Times New Roman" pitchFamily="18" charset="0"/>
              </a:rPr>
              <a:t> d’une journée type d'hiver. Les équations régissant le mouvement d’air et le transfert de chaleur à l’intérieur du local sont résolues numériquement à l’aide de l’un des codes CFD ‘Fortrant’. L’influence de la variation de la profondeur de la cheminée solaire sur le rendement thermique du système a été étudie.</a:t>
            </a:r>
            <a:endParaRPr kumimoji="0" lang="fr-FR" sz="2400" u="none" strike="noStrike" cap="none" normalizeH="0" baseline="0" dirty="0" smtClean="0">
              <a:ln>
                <a:noFill/>
              </a:ln>
              <a:solidFill>
                <a:schemeClr val="tx1"/>
              </a:solidFill>
              <a:effectLst/>
              <a:cs typeface="Times New Roman" pitchFamily="18" charset="0"/>
            </a:endParaRPr>
          </a:p>
        </p:txBody>
      </p:sp>
      <p:sp>
        <p:nvSpPr>
          <p:cNvPr id="3306" name="Rectangle 234"/>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92" name="TextBox 7"/>
          <p:cNvSpPr txBox="1">
            <a:spLocks noChangeArrowheads="1"/>
          </p:cNvSpPr>
          <p:nvPr/>
        </p:nvSpPr>
        <p:spPr bwMode="auto">
          <a:xfrm>
            <a:off x="21130054" y="26808646"/>
            <a:ext cx="7166919" cy="1138773"/>
          </a:xfrm>
          <a:prstGeom prst="rect">
            <a:avLst/>
          </a:prstGeom>
          <a:noFill/>
          <a:ln w="9525">
            <a:noFill/>
            <a:miter lim="800000"/>
            <a:headEnd/>
            <a:tailEnd/>
          </a:ln>
        </p:spPr>
        <p:txBody>
          <a:bodyPr wrap="square">
            <a:spAutoFit/>
          </a:bodyPr>
          <a:lstStyle/>
          <a:p>
            <a:pPr algn="ctr"/>
            <a:endParaRPr lang="fr-FR" sz="3200" dirty="0" smtClean="0">
              <a:solidFill>
                <a:srgbClr val="FF0000"/>
              </a:solidFill>
            </a:endParaRPr>
          </a:p>
          <a:p>
            <a:pPr algn="ctr"/>
            <a:r>
              <a:rPr lang="fr-FR" sz="3600" dirty="0" smtClean="0">
                <a:solidFill>
                  <a:srgbClr val="FF0000"/>
                </a:solidFill>
              </a:rPr>
              <a:t>Conditions </a:t>
            </a:r>
            <a:r>
              <a:rPr lang="fr-FR" sz="3600" dirty="0">
                <a:solidFill>
                  <a:srgbClr val="FF0000"/>
                </a:solidFill>
              </a:rPr>
              <a:t>initiales et aux limites</a:t>
            </a:r>
            <a:endParaRPr lang="en-US" sz="3600" i="1" dirty="0">
              <a:solidFill>
                <a:srgbClr val="FF0000"/>
              </a:solidFill>
            </a:endParaRPr>
          </a:p>
        </p:txBody>
      </p:sp>
      <p:sp>
        <p:nvSpPr>
          <p:cNvPr id="94" name="TextBox 10"/>
          <p:cNvSpPr txBox="1">
            <a:spLocks noChangeArrowheads="1"/>
          </p:cNvSpPr>
          <p:nvPr/>
        </p:nvSpPr>
        <p:spPr bwMode="auto">
          <a:xfrm>
            <a:off x="21703571" y="32097018"/>
            <a:ext cx="8083550" cy="390363"/>
          </a:xfrm>
          <a:prstGeom prst="rect">
            <a:avLst/>
          </a:prstGeom>
          <a:noFill/>
          <a:ln w="9525">
            <a:noFill/>
            <a:miter lim="800000"/>
            <a:headEnd/>
            <a:tailEnd/>
          </a:ln>
        </p:spPr>
        <p:txBody>
          <a:bodyPr wrap="square">
            <a:spAutoFit/>
          </a:bodyPr>
          <a:lstStyle/>
          <a:p>
            <a:pPr>
              <a:lnSpc>
                <a:spcPct val="115000"/>
              </a:lnSpc>
            </a:pPr>
            <a:r>
              <a:rPr lang="en-US" sz="1800" dirty="0">
                <a:latin typeface="TimesNewRomanPSMT" charset="0"/>
                <a:ea typeface="Calibri" pitchFamily="34" charset="0"/>
                <a:cs typeface="TimesNewRomanPSMT" charset="0"/>
              </a:rPr>
              <a:t>            </a:t>
            </a:r>
            <a:endParaRPr lang="en-US" sz="2000" dirty="0">
              <a:latin typeface="Calibri" pitchFamily="34" charset="0"/>
              <a:ea typeface="Calibri" pitchFamily="34" charset="0"/>
              <a:cs typeface="Arial" pitchFamily="34" charset="0"/>
            </a:endParaRPr>
          </a:p>
        </p:txBody>
      </p:sp>
      <p:sp>
        <p:nvSpPr>
          <p:cNvPr id="97" name="Rectangle 231"/>
          <p:cNvSpPr>
            <a:spLocks noChangeArrowheads="1"/>
          </p:cNvSpPr>
          <p:nvPr/>
        </p:nvSpPr>
        <p:spPr bwMode="auto">
          <a:xfrm>
            <a:off x="1608700" y="8826208"/>
            <a:ext cx="8706520" cy="54168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28600"/>
            <a:r>
              <a:rPr lang="fr-FR" sz="3200" i="1" dirty="0" smtClean="0">
                <a:solidFill>
                  <a:srgbClr val="FF0000"/>
                </a:solidFill>
                <a:cs typeface="Times New Roman" pitchFamily="18" charset="0"/>
              </a:rPr>
              <a:t>Introduction :</a:t>
            </a:r>
          </a:p>
          <a:p>
            <a:r>
              <a:rPr lang="fr-FR" sz="2800" dirty="0"/>
              <a:t> </a:t>
            </a:r>
            <a:r>
              <a:rPr lang="fr-FR" sz="2600" dirty="0" smtClean="0">
                <a:cs typeface="Times New Roman" pitchFamily="18" charset="0"/>
              </a:rPr>
              <a:t>Dans </a:t>
            </a:r>
            <a:r>
              <a:rPr lang="fr-FR" sz="2600" dirty="0">
                <a:cs typeface="Times New Roman" pitchFamily="18" charset="0"/>
              </a:rPr>
              <a:t>le contexte actuel, l’énergie solaire est une alternative la plus intéressante et </a:t>
            </a:r>
            <a:r>
              <a:rPr lang="fr-FR" sz="2600" dirty="0" smtClean="0">
                <a:cs typeface="Times New Roman" pitchFamily="18" charset="0"/>
              </a:rPr>
              <a:t>la plus </a:t>
            </a:r>
            <a:r>
              <a:rPr lang="fr-FR" sz="2600" dirty="0">
                <a:cs typeface="Times New Roman" pitchFamily="18" charset="0"/>
              </a:rPr>
              <a:t>avantageuse. Notre objectif est de l’utiliser dans l’habitat. Notre travail consiste </a:t>
            </a:r>
            <a:r>
              <a:rPr lang="fr-FR" sz="2600" dirty="0" smtClean="0">
                <a:cs typeface="Times New Roman" pitchFamily="18" charset="0"/>
              </a:rPr>
              <a:t>à l’utilisation </a:t>
            </a:r>
            <a:r>
              <a:rPr lang="fr-FR" sz="2600" dirty="0">
                <a:cs typeface="Times New Roman" pitchFamily="18" charset="0"/>
              </a:rPr>
              <a:t>d’un mur capteur-stockeur (mur Trombe) qui reste l’un des </a:t>
            </a:r>
            <a:r>
              <a:rPr lang="fr-FR" sz="2600" dirty="0" smtClean="0">
                <a:cs typeface="Times New Roman" pitchFamily="18" charset="0"/>
              </a:rPr>
              <a:t>systèmes les plus </a:t>
            </a:r>
            <a:r>
              <a:rPr lang="fr-FR" sz="2600" dirty="0">
                <a:cs typeface="Times New Roman" pitchFamily="18" charset="0"/>
              </a:rPr>
              <a:t>efficaces pour le chauffage passif des locaux. Les performances de ce </a:t>
            </a:r>
            <a:endParaRPr lang="fr-FR" sz="2600" dirty="0" smtClean="0">
              <a:cs typeface="Times New Roman" pitchFamily="18" charset="0"/>
            </a:endParaRPr>
          </a:p>
          <a:p>
            <a:r>
              <a:rPr lang="fr-FR" sz="2600" dirty="0" smtClean="0">
                <a:cs typeface="Times New Roman" pitchFamily="18" charset="0"/>
              </a:rPr>
              <a:t>Mur dépendent </a:t>
            </a:r>
            <a:r>
              <a:rPr lang="fr-FR" sz="2600" dirty="0">
                <a:cs typeface="Times New Roman" pitchFamily="18" charset="0"/>
              </a:rPr>
              <a:t>de plusieurs paramètres, à savoir: sa nature, son épaisseur, présence ou </a:t>
            </a:r>
            <a:r>
              <a:rPr lang="fr-FR" sz="2600" dirty="0" smtClean="0">
                <a:cs typeface="Times New Roman" pitchFamily="18" charset="0"/>
              </a:rPr>
              <a:t>non de </a:t>
            </a:r>
            <a:r>
              <a:rPr lang="fr-FR" sz="2600" dirty="0">
                <a:cs typeface="Times New Roman" pitchFamily="18" charset="0"/>
              </a:rPr>
              <a:t>thermocirculation. Dans ce travail, nous prévoyons une simulation numérique de </a:t>
            </a:r>
            <a:r>
              <a:rPr lang="fr-FR" sz="2600" dirty="0" smtClean="0">
                <a:cs typeface="Times New Roman" pitchFamily="18" charset="0"/>
              </a:rPr>
              <a:t>la convection </a:t>
            </a:r>
            <a:r>
              <a:rPr lang="fr-FR" sz="2600" dirty="0">
                <a:cs typeface="Times New Roman" pitchFamily="18" charset="0"/>
              </a:rPr>
              <a:t>naturelle en régime laminaire dans un local muni d’un mur Trombe </a:t>
            </a:r>
            <a:r>
              <a:rPr lang="fr-FR" sz="2600" dirty="0" smtClean="0">
                <a:cs typeface="Times New Roman" pitchFamily="18" charset="0"/>
              </a:rPr>
              <a:t>ventilé pendant </a:t>
            </a:r>
            <a:r>
              <a:rPr lang="fr-FR" sz="2600" dirty="0">
                <a:cs typeface="Times New Roman" pitchFamily="18" charset="0"/>
              </a:rPr>
              <a:t>une journée type d’hiver à l’aide de l’un des codes CFD ‘</a:t>
            </a:r>
            <a:r>
              <a:rPr lang="fr-FR" sz="2600" dirty="0" smtClean="0">
                <a:cs typeface="Times New Roman" pitchFamily="18" charset="0"/>
              </a:rPr>
              <a:t>Fortran’. </a:t>
            </a:r>
            <a:endParaRPr kumimoji="0" lang="fr-FR" sz="2600" i="0" u="none" strike="noStrike" cap="none" normalizeH="0" baseline="0" dirty="0" smtClean="0">
              <a:ln>
                <a:noFill/>
              </a:ln>
              <a:solidFill>
                <a:schemeClr val="tx1"/>
              </a:solidFill>
              <a:effectLst/>
              <a:cs typeface="Times New Roman" pitchFamily="18" charset="0"/>
            </a:endParaRPr>
          </a:p>
        </p:txBody>
      </p:sp>
      <p:sp>
        <p:nvSpPr>
          <p:cNvPr id="3346" name="Rectangle 274"/>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48" name="Rectangle 276"/>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51" name="Rectangle 279"/>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53" name="Rectangle 281"/>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6" name="Rectangle 235"/>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09" name="Rectangle 237"/>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11" name="Rectangle 239"/>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13" name="Rectangle 241"/>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15" name="Rectangle 243"/>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17" name="Rectangle 245"/>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19" name="Rectangle 247"/>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21" name="Rectangle 249"/>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3323" name="Rectangle 251"/>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dirty="0"/>
          </a:p>
        </p:txBody>
      </p:sp>
      <p:sp>
        <p:nvSpPr>
          <p:cNvPr id="8" name="Rectangle 235"/>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dirty="0"/>
          </a:p>
        </p:txBody>
      </p:sp>
      <p:sp>
        <p:nvSpPr>
          <p:cNvPr id="10" name="Rectangle 237"/>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dirty="0"/>
          </a:p>
        </p:txBody>
      </p:sp>
      <p:sp>
        <p:nvSpPr>
          <p:cNvPr id="12" name="Rectangle 239"/>
          <p:cNvSpPr>
            <a:spLocks noChangeArrowheads="1"/>
          </p:cNvSpPr>
          <p:nvPr/>
        </p:nvSpPr>
        <p:spPr bwMode="auto">
          <a:xfrm>
            <a:off x="0" y="0"/>
            <a:ext cx="302799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dirty="0"/>
          </a:p>
        </p:txBody>
      </p:sp>
      <p:graphicFrame>
        <p:nvGraphicFramePr>
          <p:cNvPr id="14" name="Tableau 13"/>
          <p:cNvGraphicFramePr>
            <a:graphicFrameLocks noGrp="1"/>
          </p:cNvGraphicFramePr>
          <p:nvPr>
            <p:extLst>
              <p:ext uri="{D42A27DB-BD31-4B8C-83A1-F6EECF244321}">
                <p14:modId xmlns:p14="http://schemas.microsoft.com/office/powerpoint/2010/main" val="714634072"/>
              </p:ext>
            </p:extLst>
          </p:nvPr>
        </p:nvGraphicFramePr>
        <p:xfrm>
          <a:off x="1795003" y="26418083"/>
          <a:ext cx="6559984" cy="2979408"/>
        </p:xfrm>
        <a:graphic>
          <a:graphicData uri="http://schemas.openxmlformats.org/drawingml/2006/table">
            <a:tbl>
              <a:tblPr rtl="1" firstRow="1" firstCol="1" bandRow="1">
                <a:tableStyleId>{5C22544A-7EE6-4342-B048-85BDC9FD1C3A}</a:tableStyleId>
              </a:tblPr>
              <a:tblGrid>
                <a:gridCol w="1639515"/>
                <a:gridCol w="1639515"/>
                <a:gridCol w="1640477"/>
                <a:gridCol w="1640477"/>
              </a:tblGrid>
              <a:tr h="993136">
                <a:tc>
                  <a:txBody>
                    <a:bodyPr/>
                    <a:lstStyle/>
                    <a:p>
                      <a:pPr algn="r" rtl="1">
                        <a:lnSpc>
                          <a:spcPct val="115000"/>
                        </a:lnSpc>
                        <a:spcAft>
                          <a:spcPts val="0"/>
                        </a:spcAft>
                      </a:pPr>
                      <a:r>
                        <a:rPr lang="en-US" sz="1800" dirty="0">
                          <a:effectLst/>
                        </a:rPr>
                        <a:t>Cp (J/kg.K)</a:t>
                      </a:r>
                      <a:endParaRPr lang="en-US" sz="1100" dirty="0">
                        <a:effectLst/>
                        <a:latin typeface="Calibri"/>
                        <a:ea typeface="Calibri"/>
                        <a:cs typeface="Arial"/>
                      </a:endParaRPr>
                    </a:p>
                  </a:txBody>
                  <a:tcPr marL="68580" marR="68580" marT="0" marB="0"/>
                </a:tc>
                <a:tc>
                  <a:txBody>
                    <a:bodyPr/>
                    <a:lstStyle/>
                    <a:p>
                      <a:pPr algn="r" rtl="1">
                        <a:lnSpc>
                          <a:spcPct val="115000"/>
                        </a:lnSpc>
                        <a:spcAft>
                          <a:spcPts val="0"/>
                        </a:spcAft>
                      </a:pPr>
                      <a:r>
                        <a:rPr lang="en-US" sz="1800" dirty="0">
                          <a:effectLst/>
                        </a:rPr>
                        <a:t>λ (W/m.K)</a:t>
                      </a:r>
                      <a:endParaRPr lang="en-US" sz="1100" dirty="0">
                        <a:effectLst/>
                        <a:latin typeface="Calibri"/>
                        <a:ea typeface="Calibri"/>
                        <a:cs typeface="Arial"/>
                      </a:endParaRPr>
                    </a:p>
                  </a:txBody>
                  <a:tcPr marL="68580" marR="68580" marT="0" marB="0"/>
                </a:tc>
                <a:tc>
                  <a:txBody>
                    <a:bodyPr/>
                    <a:lstStyle/>
                    <a:p>
                      <a:pPr algn="r" rtl="1">
                        <a:lnSpc>
                          <a:spcPct val="115000"/>
                        </a:lnSpc>
                        <a:spcAft>
                          <a:spcPts val="0"/>
                        </a:spcAft>
                      </a:pPr>
                      <a:r>
                        <a:rPr lang="en-US" sz="1800" dirty="0">
                          <a:effectLst/>
                        </a:rPr>
                        <a:t>ρ (kg/m3)</a:t>
                      </a:r>
                      <a:endParaRPr lang="en-US" sz="1100" dirty="0">
                        <a:effectLst/>
                        <a:latin typeface="Calibri"/>
                        <a:ea typeface="Calibri"/>
                        <a:cs typeface="Arial"/>
                      </a:endParaRPr>
                    </a:p>
                  </a:txBody>
                  <a:tcPr marL="68580" marR="68580" marT="0" marB="0"/>
                </a:tc>
                <a:tc>
                  <a:txBody>
                    <a:bodyPr/>
                    <a:lstStyle/>
                    <a:p>
                      <a:pPr algn="r" rtl="1">
                        <a:lnSpc>
                          <a:spcPct val="115000"/>
                        </a:lnSpc>
                        <a:spcAft>
                          <a:spcPts val="0"/>
                        </a:spcAft>
                      </a:pPr>
                      <a:r>
                        <a:rPr lang="en-US" sz="1800" dirty="0">
                          <a:effectLst/>
                        </a:rPr>
                        <a:t>Cas étudiés</a:t>
                      </a:r>
                      <a:endParaRPr lang="en-US" sz="1100" dirty="0">
                        <a:effectLst/>
                        <a:latin typeface="Calibri"/>
                        <a:ea typeface="Calibri"/>
                        <a:cs typeface="Arial"/>
                      </a:endParaRPr>
                    </a:p>
                  </a:txBody>
                  <a:tcPr marL="68580" marR="68580" marT="0" marB="0"/>
                </a:tc>
              </a:tr>
              <a:tr h="993136">
                <a:tc>
                  <a:txBody>
                    <a:bodyPr/>
                    <a:lstStyle/>
                    <a:p>
                      <a:pPr algn="r" rtl="1">
                        <a:lnSpc>
                          <a:spcPct val="115000"/>
                        </a:lnSpc>
                        <a:spcAft>
                          <a:spcPts val="0"/>
                        </a:spcAft>
                      </a:pPr>
                      <a:r>
                        <a:rPr lang="ar-DZ" sz="2400" dirty="0">
                          <a:effectLst/>
                          <a:latin typeface="Times New Roman" pitchFamily="18" charset="0"/>
                          <a:cs typeface="Times New Roman" pitchFamily="18" charset="0"/>
                        </a:rPr>
                        <a:t> </a:t>
                      </a:r>
                      <a:r>
                        <a:rPr lang="fr-FR" sz="2400" dirty="0" smtClean="0">
                          <a:effectLst/>
                          <a:latin typeface="Times New Roman" pitchFamily="18" charset="0"/>
                          <a:cs typeface="Times New Roman" pitchFamily="18" charset="0"/>
                        </a:rPr>
                        <a:t>1350</a:t>
                      </a:r>
                      <a:endParaRPr lang="en-US" sz="2400" dirty="0">
                        <a:effectLst/>
                        <a:latin typeface="Times New Roman" pitchFamily="18" charset="0"/>
                        <a:ea typeface="Calibri"/>
                        <a:cs typeface="Times New Roman" pitchFamily="18" charset="0"/>
                      </a:endParaRPr>
                    </a:p>
                  </a:txBody>
                  <a:tcPr marL="68580" marR="68580" marT="0" marB="0"/>
                </a:tc>
                <a:tc>
                  <a:txBody>
                    <a:bodyPr/>
                    <a:lstStyle/>
                    <a:p>
                      <a:pPr algn="r" rtl="1">
                        <a:lnSpc>
                          <a:spcPct val="115000"/>
                        </a:lnSpc>
                        <a:spcAft>
                          <a:spcPts val="0"/>
                        </a:spcAft>
                      </a:pPr>
                      <a:r>
                        <a:rPr lang="ar-DZ" sz="2400" dirty="0">
                          <a:effectLst/>
                          <a:latin typeface="Times New Roman" pitchFamily="18" charset="0"/>
                          <a:cs typeface="Times New Roman" pitchFamily="18" charset="0"/>
                        </a:rPr>
                        <a:t> </a:t>
                      </a:r>
                      <a:r>
                        <a:rPr kumimoji="0" lang="fr-FR" sz="2400" b="0" i="0" kern="1200" dirty="0" smtClean="0">
                          <a:solidFill>
                            <a:schemeClr val="dk1"/>
                          </a:solidFill>
                          <a:latin typeface="Times New Roman" pitchFamily="18" charset="0"/>
                          <a:ea typeface="+mn-ea"/>
                          <a:cs typeface="Times New Roman" pitchFamily="18" charset="0"/>
                        </a:rPr>
                        <a:t>0.0262</a:t>
                      </a:r>
                      <a:endParaRPr lang="en-US" sz="2400" dirty="0">
                        <a:effectLst/>
                        <a:latin typeface="Times New Roman" pitchFamily="18" charset="0"/>
                        <a:ea typeface="Calibri"/>
                        <a:cs typeface="Times New Roman" pitchFamily="18" charset="0"/>
                      </a:endParaRPr>
                    </a:p>
                  </a:txBody>
                  <a:tcPr marL="68580" marR="68580" marT="0" marB="0"/>
                </a:tc>
                <a:tc>
                  <a:txBody>
                    <a:bodyPr/>
                    <a:lstStyle/>
                    <a:p>
                      <a:pPr algn="r" rtl="1">
                        <a:lnSpc>
                          <a:spcPct val="115000"/>
                        </a:lnSpc>
                        <a:spcAft>
                          <a:spcPts val="0"/>
                        </a:spcAft>
                      </a:pPr>
                      <a:r>
                        <a:rPr lang="ar-DZ" sz="2400" dirty="0">
                          <a:effectLst/>
                          <a:latin typeface="Times New Roman" pitchFamily="18" charset="0"/>
                          <a:cs typeface="Times New Roman" pitchFamily="18" charset="0"/>
                        </a:rPr>
                        <a:t> </a:t>
                      </a:r>
                      <a:r>
                        <a:rPr lang="fr-FR" sz="2400" dirty="0" smtClean="0">
                          <a:effectLst/>
                          <a:latin typeface="Times New Roman" pitchFamily="18" charset="0"/>
                          <a:cs typeface="Times New Roman" pitchFamily="18" charset="0"/>
                        </a:rPr>
                        <a:t>1.2787</a:t>
                      </a:r>
                      <a:endParaRPr lang="en-US" sz="2400" dirty="0">
                        <a:effectLst/>
                        <a:latin typeface="Times New Roman" pitchFamily="18" charset="0"/>
                        <a:ea typeface="Calibri"/>
                        <a:cs typeface="Times New Roman" pitchFamily="18" charset="0"/>
                      </a:endParaRPr>
                    </a:p>
                  </a:txBody>
                  <a:tcPr marL="68580" marR="68580" marT="0" marB="0"/>
                </a:tc>
                <a:tc>
                  <a:txBody>
                    <a:bodyPr/>
                    <a:lstStyle/>
                    <a:p>
                      <a:pPr algn="r" rtl="1">
                        <a:lnSpc>
                          <a:spcPct val="115000"/>
                        </a:lnSpc>
                        <a:spcAft>
                          <a:spcPts val="0"/>
                        </a:spcAft>
                      </a:pPr>
                      <a:r>
                        <a:rPr lang="en-US" sz="2400" dirty="0">
                          <a:effectLst/>
                          <a:latin typeface="Times New Roman" pitchFamily="18" charset="0"/>
                          <a:cs typeface="Times New Roman" pitchFamily="18" charset="0"/>
                        </a:rPr>
                        <a:t>Fluide (air)</a:t>
                      </a:r>
                      <a:endParaRPr lang="en-US" sz="2400" dirty="0">
                        <a:effectLst/>
                        <a:latin typeface="Times New Roman" pitchFamily="18" charset="0"/>
                        <a:ea typeface="Calibri"/>
                        <a:cs typeface="Times New Roman" pitchFamily="18" charset="0"/>
                      </a:endParaRPr>
                    </a:p>
                  </a:txBody>
                  <a:tcPr marL="68580" marR="68580" marT="0" marB="0"/>
                </a:tc>
              </a:tr>
              <a:tr h="993136">
                <a:tc>
                  <a:txBody>
                    <a:bodyPr/>
                    <a:lstStyle/>
                    <a:p>
                      <a:pPr algn="l" rtl="0">
                        <a:lnSpc>
                          <a:spcPct val="115000"/>
                        </a:lnSpc>
                        <a:spcAft>
                          <a:spcPts val="0"/>
                        </a:spcAft>
                      </a:pPr>
                      <a:r>
                        <a:rPr lang="ar-DZ" sz="2400" dirty="0">
                          <a:effectLst/>
                          <a:latin typeface="Times New Roman" pitchFamily="18" charset="0"/>
                          <a:cs typeface="Times New Roman" pitchFamily="18" charset="0"/>
                        </a:rPr>
                        <a:t> </a:t>
                      </a:r>
                      <a:r>
                        <a:rPr lang="ar-DZ" sz="2400" dirty="0" smtClean="0">
                          <a:effectLst/>
                          <a:latin typeface="Times New Roman" pitchFamily="18" charset="0"/>
                          <a:cs typeface="Times New Roman" pitchFamily="18" charset="0"/>
                        </a:rPr>
                        <a:t>1000</a:t>
                      </a:r>
                      <a:endParaRPr lang="en-US" sz="2400" dirty="0">
                        <a:effectLst/>
                        <a:latin typeface="Times New Roman" pitchFamily="18" charset="0"/>
                        <a:ea typeface="Calibri"/>
                        <a:cs typeface="Times New Roman" pitchFamily="18" charset="0"/>
                      </a:endParaRPr>
                    </a:p>
                  </a:txBody>
                  <a:tcPr marL="68580" marR="68580" marT="0" marB="0"/>
                </a:tc>
                <a:tc>
                  <a:txBody>
                    <a:bodyPr/>
                    <a:lstStyle/>
                    <a:p>
                      <a:pPr algn="l" rtl="0">
                        <a:lnSpc>
                          <a:spcPct val="115000"/>
                        </a:lnSpc>
                        <a:spcAft>
                          <a:spcPts val="0"/>
                        </a:spcAft>
                      </a:pPr>
                      <a:r>
                        <a:rPr lang="ar-DZ" sz="2400" dirty="0">
                          <a:effectLst/>
                          <a:latin typeface="Times New Roman" pitchFamily="18" charset="0"/>
                          <a:cs typeface="Times New Roman" pitchFamily="18" charset="0"/>
                        </a:rPr>
                        <a:t> </a:t>
                      </a:r>
                      <a:r>
                        <a:rPr lang="ar-DZ" sz="2400" dirty="0" smtClean="0">
                          <a:effectLst/>
                          <a:latin typeface="Times New Roman" pitchFamily="18" charset="0"/>
                          <a:cs typeface="Times New Roman" pitchFamily="18" charset="0"/>
                        </a:rPr>
                        <a:t>1.8</a:t>
                      </a:r>
                      <a:endParaRPr lang="en-US" sz="2400" dirty="0">
                        <a:effectLst/>
                        <a:latin typeface="Times New Roman" pitchFamily="18" charset="0"/>
                        <a:ea typeface="Calibri"/>
                        <a:cs typeface="Times New Roman" pitchFamily="18" charset="0"/>
                      </a:endParaRPr>
                    </a:p>
                  </a:txBody>
                  <a:tcPr marL="68580" marR="68580" marT="0" marB="0"/>
                </a:tc>
                <a:tc>
                  <a:txBody>
                    <a:bodyPr/>
                    <a:lstStyle/>
                    <a:p>
                      <a:pPr algn="l" rtl="0">
                        <a:lnSpc>
                          <a:spcPct val="115000"/>
                        </a:lnSpc>
                        <a:spcAft>
                          <a:spcPts val="0"/>
                        </a:spcAft>
                      </a:pPr>
                      <a:r>
                        <a:rPr lang="ar-DZ" sz="2400" dirty="0">
                          <a:effectLst/>
                          <a:latin typeface="Times New Roman" pitchFamily="18" charset="0"/>
                          <a:cs typeface="Times New Roman" pitchFamily="18" charset="0"/>
                        </a:rPr>
                        <a:t> </a:t>
                      </a:r>
                      <a:r>
                        <a:rPr lang="fr-FR" sz="2400" dirty="0" smtClean="0">
                          <a:effectLst/>
                          <a:latin typeface="Times New Roman" pitchFamily="18" charset="0"/>
                          <a:cs typeface="Times New Roman" pitchFamily="18" charset="0"/>
                        </a:rPr>
                        <a:t>2300</a:t>
                      </a:r>
                      <a:endParaRPr lang="en-US" sz="2400" dirty="0">
                        <a:effectLst/>
                        <a:latin typeface="Times New Roman" pitchFamily="18" charset="0"/>
                        <a:ea typeface="Calibri"/>
                        <a:cs typeface="Times New Roman" pitchFamily="18" charset="0"/>
                      </a:endParaRPr>
                    </a:p>
                  </a:txBody>
                  <a:tcPr marL="68580" marR="68580" marT="0" marB="0"/>
                </a:tc>
                <a:tc>
                  <a:txBody>
                    <a:bodyPr/>
                    <a:lstStyle/>
                    <a:p>
                      <a:pPr algn="r" rtl="1">
                        <a:lnSpc>
                          <a:spcPct val="115000"/>
                        </a:lnSpc>
                        <a:spcAft>
                          <a:spcPts val="0"/>
                        </a:spcAft>
                      </a:pPr>
                      <a:r>
                        <a:rPr lang="en-US" sz="2400" dirty="0">
                          <a:effectLst/>
                          <a:latin typeface="Times New Roman" pitchFamily="18" charset="0"/>
                          <a:cs typeface="Times New Roman" pitchFamily="18" charset="0"/>
                        </a:rPr>
                        <a:t>Solide (béton)</a:t>
                      </a:r>
                      <a:endParaRPr lang="en-US" sz="2400" dirty="0">
                        <a:effectLst/>
                        <a:latin typeface="Times New Roman" pitchFamily="18" charset="0"/>
                        <a:ea typeface="Calibri"/>
                        <a:cs typeface="Times New Roman" pitchFamily="18" charset="0"/>
                      </a:endParaRPr>
                    </a:p>
                  </a:txBody>
                  <a:tcPr marL="68580" marR="68580" marT="0" marB="0"/>
                </a:tc>
              </a:tr>
            </a:tbl>
          </a:graphicData>
        </a:graphic>
      </p:graphicFrame>
      <p:pic>
        <p:nvPicPr>
          <p:cNvPr id="18" name="Picture 2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09597" y="25676167"/>
            <a:ext cx="6521181" cy="88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9930" y="28871862"/>
            <a:ext cx="6504270" cy="3225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5008" y="38872392"/>
            <a:ext cx="6268416" cy="796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57929" y="16090901"/>
            <a:ext cx="6311428" cy="429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28" name="Picture 25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885257" y="35000879"/>
            <a:ext cx="7280705" cy="628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75595" y="36254013"/>
            <a:ext cx="8272544" cy="5665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 name="Parchemin horizontal 78"/>
          <p:cNvSpPr/>
          <p:nvPr/>
        </p:nvSpPr>
        <p:spPr>
          <a:xfrm>
            <a:off x="24792521" y="4661615"/>
            <a:ext cx="4666593" cy="1103586"/>
          </a:xfrm>
          <a:prstGeom prst="horizontalScroll">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5400" dirty="0" smtClean="0"/>
              <a:t>2014/2015</a:t>
            </a:r>
            <a:endParaRPr lang="fr-FR" sz="54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10085</TotalTime>
  <Words>758</Words>
  <Application>Microsoft Office PowerPoint</Application>
  <PresentationFormat>Personnalisé</PresentationFormat>
  <Paragraphs>139</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تدفق</vt:lpstr>
      <vt:lpstr>Présentation PowerPoint</vt:lpstr>
    </vt:vector>
  </TitlesOfParts>
  <Company>ENSIGC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Aucun titre de diapositive</dc:title>
  <dc:creator>Dounit</dc:creator>
  <cp:lastModifiedBy>×omar</cp:lastModifiedBy>
  <cp:revision>341</cp:revision>
  <dcterms:created xsi:type="dcterms:W3CDTF">2001-01-25T07:11:30Z</dcterms:created>
  <dcterms:modified xsi:type="dcterms:W3CDTF">2015-02-25T22:31:00Z</dcterms:modified>
</cp:coreProperties>
</file>